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handoutMasterIdLst>
    <p:handoutMasterId r:id="rId17"/>
  </p:handoutMasterIdLst>
  <p:sldIdLst>
    <p:sldId id="257" r:id="rId2"/>
    <p:sldId id="258" r:id="rId3"/>
    <p:sldId id="259" r:id="rId4"/>
    <p:sldId id="260" r:id="rId5"/>
    <p:sldId id="271" r:id="rId6"/>
    <p:sldId id="272" r:id="rId7"/>
    <p:sldId id="273" r:id="rId8"/>
    <p:sldId id="274" r:id="rId9"/>
    <p:sldId id="275" r:id="rId10"/>
    <p:sldId id="276" r:id="rId11"/>
    <p:sldId id="277" r:id="rId12"/>
    <p:sldId id="278" r:id="rId13"/>
    <p:sldId id="279"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9" autoAdjust="0"/>
    <p:restoredTop sz="89911" autoAdjust="0"/>
  </p:normalViewPr>
  <p:slideViewPr>
    <p:cSldViewPr snapToGrid="0">
      <p:cViewPr varScale="1">
        <p:scale>
          <a:sx n="137" d="100"/>
          <a:sy n="137" d="100"/>
        </p:scale>
        <p:origin x="160" y="376"/>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12/10/21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12/10/21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10</a:t>
            </a:fld>
            <a:endParaRPr lang="en-US" dirty="0"/>
          </a:p>
        </p:txBody>
      </p:sp>
    </p:spTree>
    <p:extLst>
      <p:ext uri="{BB962C8B-B14F-4D97-AF65-F5344CB8AC3E}">
        <p14:creationId xmlns:p14="http://schemas.microsoft.com/office/powerpoint/2010/main" val="34903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11</a:t>
            </a:fld>
            <a:endParaRPr lang="en-US" dirty="0"/>
          </a:p>
        </p:txBody>
      </p:sp>
    </p:spTree>
    <p:extLst>
      <p:ext uri="{BB962C8B-B14F-4D97-AF65-F5344CB8AC3E}">
        <p14:creationId xmlns:p14="http://schemas.microsoft.com/office/powerpoint/2010/main" val="101434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12</a:t>
            </a:fld>
            <a:endParaRPr lang="en-US" dirty="0"/>
          </a:p>
        </p:txBody>
      </p:sp>
    </p:spTree>
    <p:extLst>
      <p:ext uri="{BB962C8B-B14F-4D97-AF65-F5344CB8AC3E}">
        <p14:creationId xmlns:p14="http://schemas.microsoft.com/office/powerpoint/2010/main" val="4048033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13</a:t>
            </a:fld>
            <a:endParaRPr lang="en-US" dirty="0"/>
          </a:p>
        </p:txBody>
      </p:sp>
    </p:spTree>
    <p:extLst>
      <p:ext uri="{BB962C8B-B14F-4D97-AF65-F5344CB8AC3E}">
        <p14:creationId xmlns:p14="http://schemas.microsoft.com/office/powerpoint/2010/main" val="234278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14</a:t>
            </a:fld>
            <a:endParaRPr lang="en-US" dirty="0"/>
          </a:p>
        </p:txBody>
      </p:sp>
    </p:spTree>
    <p:extLst>
      <p:ext uri="{BB962C8B-B14F-4D97-AF65-F5344CB8AC3E}">
        <p14:creationId xmlns:p14="http://schemas.microsoft.com/office/powerpoint/2010/main" val="55762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5</a:t>
            </a:fld>
            <a:endParaRPr lang="en-US" dirty="0"/>
          </a:p>
        </p:txBody>
      </p:sp>
    </p:spTree>
    <p:extLst>
      <p:ext uri="{BB962C8B-B14F-4D97-AF65-F5344CB8AC3E}">
        <p14:creationId xmlns:p14="http://schemas.microsoft.com/office/powerpoint/2010/main" val="1722231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6</a:t>
            </a:fld>
            <a:endParaRPr lang="en-US" dirty="0"/>
          </a:p>
        </p:txBody>
      </p:sp>
    </p:spTree>
    <p:extLst>
      <p:ext uri="{BB962C8B-B14F-4D97-AF65-F5344CB8AC3E}">
        <p14:creationId xmlns:p14="http://schemas.microsoft.com/office/powerpoint/2010/main" val="140653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7</a:t>
            </a:fld>
            <a:endParaRPr lang="en-US" dirty="0"/>
          </a:p>
        </p:txBody>
      </p:sp>
    </p:spTree>
    <p:extLst>
      <p:ext uri="{BB962C8B-B14F-4D97-AF65-F5344CB8AC3E}">
        <p14:creationId xmlns:p14="http://schemas.microsoft.com/office/powerpoint/2010/main" val="375788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8</a:t>
            </a:fld>
            <a:endParaRPr lang="en-US" dirty="0"/>
          </a:p>
        </p:txBody>
      </p:sp>
    </p:spTree>
    <p:extLst>
      <p:ext uri="{BB962C8B-B14F-4D97-AF65-F5344CB8AC3E}">
        <p14:creationId xmlns:p14="http://schemas.microsoft.com/office/powerpoint/2010/main" val="234072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9</a:t>
            </a:fld>
            <a:endParaRPr lang="en-US" dirty="0"/>
          </a:p>
        </p:txBody>
      </p:sp>
    </p:spTree>
    <p:extLst>
      <p:ext uri="{BB962C8B-B14F-4D97-AF65-F5344CB8AC3E}">
        <p14:creationId xmlns:p14="http://schemas.microsoft.com/office/powerpoint/2010/main" val="1474560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4E708F12-96AD-4ED4-8132-A78F5E42C1F5}" type="datetime1">
              <a:rPr lang="en-US" smtClean="0"/>
              <a:pPr/>
              <a:t>12/10/21</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r>
              <a:rPr lang="en-US"/>
              <a:t>Add a footer</a:t>
            </a:r>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401CF334-2D5C-4859-84A6-CA7E6E43FAEB}" type="slidenum">
              <a:rPr lang="en-US" smtClean="0"/>
              <a:t>‹#›</a:t>
            </a:fld>
            <a:endParaRPr lang="en-US" dirty="0"/>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FA170-8299-44AD-AEEF-FC686C3D7804}" type="datetime1">
              <a:rPr lang="en-US" smtClean="0"/>
              <a:t>12/10/21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31763A-68EC-4ECD-9620-D9FE9CDDD622}" type="datetime1">
              <a:rPr lang="en-US" smtClean="0"/>
              <a:t>12/10/21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8BEDD-6160-49BB-B372-861DE7DE9BA5}" type="datetime1">
              <a:rPr lang="en-US" smtClean="0"/>
              <a:t>12/10/21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E819F-B7FD-4B29-8F66-9E318144BC2A}" type="datetime1">
              <a:rPr lang="en-US" smtClean="0"/>
              <a:t>12/10/21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4CA159C-B6E0-4F10-9F4A-2FA57003B139}" type="datetime1">
              <a:rPr lang="en-US" smtClean="0"/>
              <a:t>12/10/21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70CBBB-D1D1-4386-A5E9-07F3477B78F3}" type="datetime1">
              <a:rPr lang="en-US" smtClean="0"/>
              <a:t>12/10/21</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A4CAD8-0EA7-4615-B69B-B2F199EF3A93}" type="datetime1">
              <a:rPr lang="en-US" smtClean="0"/>
              <a:t>12/10/21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12/10/21</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5A17D9B-D4D3-4E23-88DF-2E354FA43196}" type="datetime1">
              <a:rPr lang="en-US" smtClean="0"/>
              <a:t>12/10/21</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r>
              <a:rPr lang="en-US"/>
              <a:t>Add a footer</a:t>
            </a:r>
            <a:endParaRPr lang="en-US" dirty="0"/>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1F67C5-D04E-4576-B61C-12ABA14BBD6C}" type="datetime1">
              <a:rPr lang="en-US" smtClean="0"/>
              <a:t>12/10/21</a:t>
            </a:fld>
            <a:endParaRPr lang="en-US" dirty="0"/>
          </a:p>
        </p:txBody>
      </p:sp>
      <p:sp>
        <p:nvSpPr>
          <p:cNvPr id="6" name="Footer Placeholder 5"/>
          <p:cNvSpPr>
            <a:spLocks noGrp="1"/>
          </p:cNvSpPr>
          <p:nvPr>
            <p:ph type="ftr" sz="quarter" idx="11"/>
          </p:nvPr>
        </p:nvSpPr>
        <p:spPr>
          <a:xfrm>
            <a:off x="6188597" y="5724836"/>
            <a:ext cx="4658219" cy="365125"/>
          </a:xfrm>
        </p:spPr>
        <p:txBody>
          <a:bodyPr>
            <a:normAutofit/>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C20F09E4-6EA4-4BF3-9FC8-FF40373B88E6}" type="datetime1">
              <a:rPr lang="en-US" smtClean="0"/>
              <a:pPr/>
              <a:t>12/10/21</a:t>
            </a:fld>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r>
              <a:rPr lang="en-US"/>
              <a:t>Add a footer</a:t>
            </a:r>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401CF334-2D5C-4859-84A6-CA7E6E43FAE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56788" y="51687"/>
            <a:ext cx="4417807" cy="2233611"/>
          </a:xfrm>
        </p:spPr>
        <p:txBody>
          <a:bodyPr>
            <a:noAutofit/>
          </a:bodyPr>
          <a:lstStyle/>
          <a:p>
            <a:r>
              <a:rPr lang="en-US" sz="2800" b="1" dirty="0">
                <a:solidFill>
                  <a:schemeClr val="bg1"/>
                </a:solidFill>
              </a:rPr>
              <a:t>Award</a:t>
            </a:r>
            <a:br>
              <a:rPr lang="en-US" sz="2800" b="1" dirty="0">
                <a:solidFill>
                  <a:schemeClr val="bg1"/>
                </a:solidFill>
              </a:rPr>
            </a:br>
            <a:r>
              <a:rPr lang="en-US" sz="2800" b="1" dirty="0">
                <a:solidFill>
                  <a:schemeClr val="bg1"/>
                </a:solidFill>
              </a:rPr>
              <a:t> for Sustainable Pasture Management </a:t>
            </a:r>
            <a:r>
              <a:rPr lang="en-US" sz="2800" b="1" dirty="0"/>
              <a:t>and </a:t>
            </a:r>
            <a:br>
              <a:rPr lang="en-US" sz="2800" b="1" dirty="0"/>
            </a:br>
            <a:r>
              <a:rPr lang="en-US" sz="2800" b="1" dirty="0"/>
              <a:t>Conserving Rangelands 2021</a:t>
            </a:r>
          </a:p>
        </p:txBody>
      </p:sp>
      <p:grpSp>
        <p:nvGrpSpPr>
          <p:cNvPr id="7" name="Group 6">
            <a:extLst>
              <a:ext uri="{FF2B5EF4-FFF2-40B4-BE49-F238E27FC236}">
                <a16:creationId xmlns:a16="http://schemas.microsoft.com/office/drawing/2014/main" id="{280F40DA-063A-3447-87A7-614C385DB269}"/>
              </a:ext>
            </a:extLst>
          </p:cNvPr>
          <p:cNvGrpSpPr/>
          <p:nvPr/>
        </p:nvGrpSpPr>
        <p:grpSpPr>
          <a:xfrm>
            <a:off x="132203" y="201379"/>
            <a:ext cx="5921448" cy="843316"/>
            <a:chOff x="132203" y="201379"/>
            <a:chExt cx="5921448" cy="843316"/>
          </a:xfrm>
        </p:grpSpPr>
        <p:pic>
          <p:nvPicPr>
            <p:cNvPr id="2052" name="im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530" y="307519"/>
              <a:ext cx="1161706" cy="5613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910" y="215385"/>
              <a:ext cx="1318016" cy="7681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8126" y="206495"/>
              <a:ext cx="1219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3.jpg" descr="Description: jasil_ne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0452" y="275714"/>
              <a:ext cx="653199" cy="624811"/>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203" y="201379"/>
              <a:ext cx="1309507" cy="79435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7"/>
          <p:cNvSpPr>
            <a:spLocks noChangeArrowheads="1"/>
          </p:cNvSpPr>
          <p:nvPr/>
        </p:nvSpPr>
        <p:spPr bwMode="auto">
          <a:xfrm>
            <a:off x="0" y="6143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8"/>
          <p:cNvSpPr>
            <a:spLocks noChangeArrowheads="1"/>
          </p:cNvSpPr>
          <p:nvPr/>
        </p:nvSpPr>
        <p:spPr bwMode="auto">
          <a:xfrm>
            <a:off x="0" y="1700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9"/>
          <p:cNvSpPr>
            <a:spLocks noChangeArrowheads="1"/>
          </p:cNvSpPr>
          <p:nvPr/>
        </p:nvSpPr>
        <p:spPr bwMode="auto">
          <a:xfrm>
            <a:off x="132203" y="3062287"/>
            <a:ext cx="1290316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10"/>
          <p:cNvSpPr>
            <a:spLocks noChangeArrowheads="1"/>
          </p:cNvSpPr>
          <p:nvPr/>
        </p:nvSpPr>
        <p:spPr bwMode="auto">
          <a:xfrm>
            <a:off x="0" y="4262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6"/>
          <p:cNvSpPr/>
          <p:nvPr/>
        </p:nvSpPr>
        <p:spPr>
          <a:xfrm>
            <a:off x="160788" y="1257329"/>
            <a:ext cx="6096000" cy="4247317"/>
          </a:xfrm>
          <a:prstGeom prst="rect">
            <a:avLst/>
          </a:prstGeom>
        </p:spPr>
        <p:txBody>
          <a:bodyPr>
            <a:spAutoFit/>
          </a:bodyPr>
          <a:lstStyle/>
          <a:p>
            <a:r>
              <a:rPr lang="en-US" b="1" dirty="0"/>
              <a:t>The Award-2021 organized by:</a:t>
            </a:r>
          </a:p>
          <a:p>
            <a:pPr marL="285750" indent="-285750">
              <a:buFont typeface="Wingdings" pitchFamily="2" charset="2"/>
              <a:buChar char="Ø"/>
            </a:pPr>
            <a:r>
              <a:rPr lang="en-US" b="1" dirty="0"/>
              <a:t> National Federation of Pasture User Groups, NFPUG </a:t>
            </a:r>
          </a:p>
          <a:p>
            <a:pPr marL="285750" indent="-285750">
              <a:buFont typeface="Wingdings" pitchFamily="2" charset="2"/>
              <a:buChar char="Ø"/>
            </a:pPr>
            <a:r>
              <a:rPr lang="en-US" b="1" dirty="0"/>
              <a:t>Environment and Development Association JASIL,</a:t>
            </a:r>
          </a:p>
          <a:p>
            <a:pPr marL="285750" indent="-285750">
              <a:buFont typeface="Wingdings" pitchFamily="2" charset="2"/>
              <a:buChar char="Ø"/>
            </a:pPr>
            <a:r>
              <a:rPr lang="en-US" b="1" dirty="0"/>
              <a:t> Ministry of Food, Agriculture and Light Industry, Mongolia, </a:t>
            </a:r>
          </a:p>
          <a:p>
            <a:pPr marL="285750" indent="-285750">
              <a:buFont typeface="Wingdings" pitchFamily="2" charset="2"/>
              <a:buChar char="Ø"/>
            </a:pPr>
            <a:r>
              <a:rPr lang="en-US" b="1" dirty="0"/>
              <a:t>Central Asia Pastoral Alliance (CAPA), </a:t>
            </a:r>
          </a:p>
          <a:p>
            <a:pPr marL="285750" indent="-285750">
              <a:buFont typeface="Wingdings" pitchFamily="2" charset="2"/>
              <a:buChar char="Ø"/>
            </a:pPr>
            <a:r>
              <a:rPr lang="en-US" b="1" dirty="0"/>
              <a:t>Central Asia &amp; Mongolia Regional IYRP Support Group (CAM RISG) and</a:t>
            </a:r>
          </a:p>
          <a:p>
            <a:pPr marL="285750" indent="-285750">
              <a:buFont typeface="Wingdings" pitchFamily="2" charset="2"/>
              <a:buChar char="Ø"/>
            </a:pPr>
            <a:r>
              <a:rPr lang="en-US" b="1" dirty="0"/>
              <a:t> the Mongolian Working Group on “Territories of Life” </a:t>
            </a:r>
            <a:endParaRPr lang="en-US" dirty="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6231480" y="833957"/>
            <a:ext cx="4398379" cy="4549806"/>
          </a:xfrm>
        </p:spPr>
        <p:txBody>
          <a:bodyPr>
            <a:noAutofit/>
          </a:bodyPr>
          <a:lstStyle/>
          <a:p>
            <a:r>
              <a:rPr lang="en-US" sz="1400" b="1" dirty="0">
                <a:solidFill>
                  <a:schemeClr val="tx2">
                    <a:lumMod val="50000"/>
                  </a:schemeClr>
                </a:solidFill>
              </a:rPr>
              <a:t>Pastureland Management Activities (cont.):</a:t>
            </a:r>
          </a:p>
          <a:p>
            <a:pPr lvl="1">
              <a:buFont typeface="Wingdings" panose="05000000000000000000" pitchFamily="2" charset="2"/>
              <a:buChar char="Ø"/>
            </a:pPr>
            <a:r>
              <a:rPr lang="en-US" sz="1400" dirty="0">
                <a:solidFill>
                  <a:schemeClr val="tx2">
                    <a:lumMod val="50000"/>
                  </a:schemeClr>
                </a:solidFill>
              </a:rPr>
              <a:t>This year it is an area of 6,000 hectares, where livestock grazing is prohibited, and to support the owners of livestock, an additional 25 hectares of corn has been sown, from which 70 tons of silage is obtained. </a:t>
            </a:r>
          </a:p>
          <a:p>
            <a:pPr lvl="1">
              <a:buFont typeface="Wingdings" panose="05000000000000000000" pitchFamily="2" charset="2"/>
              <a:buChar char="Ø"/>
            </a:pPr>
            <a:r>
              <a:rPr lang="en-US" sz="1400" dirty="0">
                <a:solidFill>
                  <a:schemeClr val="tx2">
                    <a:lumMod val="50000"/>
                  </a:schemeClr>
                </a:solidFill>
              </a:rPr>
              <a:t>A veterinary pharmacy was built in the village, yurts were purchased for shepherds to facilitate their relocation to remote pastures, and conditions were created for comfortable living on the territory of pastures for the families of shepherds.</a:t>
            </a:r>
          </a:p>
          <a:p>
            <a:pPr lvl="1">
              <a:buFont typeface="Wingdings" panose="05000000000000000000" pitchFamily="2" charset="2"/>
              <a:buChar char="Ø"/>
            </a:pPr>
            <a:r>
              <a:rPr lang="en-US" sz="1400" dirty="0">
                <a:solidFill>
                  <a:schemeClr val="tx2">
                    <a:lumMod val="50000"/>
                  </a:schemeClr>
                </a:solidFill>
              </a:rPr>
              <a:t>Much attention is paid to animal health, regular vaccinations of animals are carried out, preventive measures are taken to increase the potential of community residents to improve the quality of agricultural products.</a:t>
            </a:r>
          </a:p>
          <a:p>
            <a:pPr marL="411480" lvl="1" indent="0">
              <a:buNone/>
            </a:pPr>
            <a:endParaRPr lang="en-US" sz="1400" dirty="0">
              <a:solidFill>
                <a:schemeClr val="tx2">
                  <a:lumMod val="50000"/>
                </a:schemeClr>
              </a:solidFill>
            </a:endParaRPr>
          </a:p>
          <a:p>
            <a:pPr marL="704088" lvl="2" indent="0">
              <a:buNone/>
            </a:pPr>
            <a:r>
              <a:rPr lang="en-US" sz="1400" dirty="0">
                <a:solidFill>
                  <a:schemeClr val="tx2">
                    <a:lumMod val="50000"/>
                  </a:schemeClr>
                </a:solidFill>
              </a:rPr>
              <a:t>				</a:t>
            </a:r>
          </a:p>
        </p:txBody>
      </p:sp>
      <p:sp>
        <p:nvSpPr>
          <p:cNvPr id="6" name="Title 1">
            <a:extLst>
              <a:ext uri="{FF2B5EF4-FFF2-40B4-BE49-F238E27FC236}">
                <a16:creationId xmlns:a16="http://schemas.microsoft.com/office/drawing/2014/main" id="{0985E4BB-75A6-004F-BB20-05073A725A7C}"/>
              </a:ext>
            </a:extLst>
          </p:cNvPr>
          <p:cNvSpPr txBox="1">
            <a:spLocks/>
          </p:cNvSpPr>
          <p:nvPr/>
        </p:nvSpPr>
        <p:spPr>
          <a:xfrm>
            <a:off x="6315456" y="92666"/>
            <a:ext cx="4406096" cy="381596"/>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t>“</a:t>
            </a:r>
            <a:r>
              <a:rPr lang="en-US" sz="1800" b="1" dirty="0" err="1"/>
              <a:t>Sary</a:t>
            </a:r>
            <a:r>
              <a:rPr lang="en-US" sz="1800" b="1" dirty="0"/>
              <a:t> </a:t>
            </a:r>
            <a:r>
              <a:rPr lang="en-US" sz="1800" b="1" dirty="0" err="1"/>
              <a:t>Bulak</a:t>
            </a:r>
            <a:r>
              <a:rPr lang="en-US" sz="1800" b="1" dirty="0"/>
              <a:t>” Pasture User Union(cont.)</a:t>
            </a:r>
          </a:p>
        </p:txBody>
      </p:sp>
    </p:spTree>
    <p:extLst>
      <p:ext uri="{BB962C8B-B14F-4D97-AF65-F5344CB8AC3E}">
        <p14:creationId xmlns:p14="http://schemas.microsoft.com/office/powerpoint/2010/main" val="180527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6222150" y="792477"/>
            <a:ext cx="4596552" cy="2547882"/>
          </a:xfrm>
        </p:spPr>
        <p:txBody>
          <a:bodyPr>
            <a:normAutofit/>
          </a:bodyPr>
          <a:lstStyle/>
          <a:p>
            <a:r>
              <a:rPr lang="en-US" sz="1400" b="1" dirty="0">
                <a:solidFill>
                  <a:schemeClr val="tx2">
                    <a:lumMod val="50000"/>
                  </a:schemeClr>
                </a:solidFill>
              </a:rPr>
              <a:t>Activities to increase income:</a:t>
            </a:r>
          </a:p>
          <a:p>
            <a:pPr lvl="1" algn="just">
              <a:buFont typeface="Wingdings" panose="05000000000000000000" pitchFamily="2" charset="2"/>
              <a:buChar char="Ø"/>
            </a:pPr>
            <a:r>
              <a:rPr lang="en-US" sz="1400" dirty="0">
                <a:solidFill>
                  <a:schemeClr val="tx2">
                    <a:lumMod val="50000"/>
                  </a:schemeClr>
                </a:solidFill>
              </a:rPr>
              <a:t>Women were trained in milk processing at home, the production of 15 types of dairy products, drying, and processing of fruits and vegetables, received special equipment, and began to produce and sell finished products on the local market, the production of felt products, wool processing, production and sale of household items from natural raw materials.</a:t>
            </a:r>
          </a:p>
          <a:p>
            <a:pPr marL="704088" lvl="2" indent="0">
              <a:buNone/>
            </a:pPr>
            <a:r>
              <a:rPr lang="en-US" sz="1400" dirty="0">
                <a:solidFill>
                  <a:schemeClr val="tx2">
                    <a:lumMod val="50000"/>
                  </a:schemeClr>
                </a:solidFill>
              </a:rPr>
              <a:t>				</a:t>
            </a: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r="26758"/>
          <a:stretch/>
        </p:blipFill>
        <p:spPr bwMode="auto">
          <a:xfrm rot="5400000">
            <a:off x="1882256" y="387529"/>
            <a:ext cx="3375355" cy="439327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1466606" y="4386110"/>
            <a:ext cx="4393270" cy="276999"/>
          </a:xfrm>
          <a:prstGeom prst="rect">
            <a:avLst/>
          </a:prstGeom>
          <a:noFill/>
        </p:spPr>
        <p:txBody>
          <a:bodyPr wrap="square" rtlCol="0">
            <a:spAutoFit/>
          </a:bodyPr>
          <a:lstStyle/>
          <a:p>
            <a:pPr algn="ctr"/>
            <a:r>
              <a:rPr lang="en-US" sz="1200" b="1" i="1" dirty="0">
                <a:solidFill>
                  <a:srgbClr val="00B050"/>
                </a:solidFill>
              </a:rPr>
              <a:t>Figure 3: </a:t>
            </a:r>
            <a:r>
              <a:rPr lang="en-US" sz="1200" i="1" dirty="0">
                <a:solidFill>
                  <a:srgbClr val="00B050"/>
                </a:solidFill>
              </a:rPr>
              <a:t>Wool processing and producing the traditional items </a:t>
            </a:r>
          </a:p>
        </p:txBody>
      </p:sp>
      <p:sp>
        <p:nvSpPr>
          <p:cNvPr id="8" name="Title 1">
            <a:extLst>
              <a:ext uri="{FF2B5EF4-FFF2-40B4-BE49-F238E27FC236}">
                <a16:creationId xmlns:a16="http://schemas.microsoft.com/office/drawing/2014/main" id="{F6C9EFA0-83CD-3347-A5D7-E1F8338CA50A}"/>
              </a:ext>
            </a:extLst>
          </p:cNvPr>
          <p:cNvSpPr txBox="1">
            <a:spLocks/>
          </p:cNvSpPr>
          <p:nvPr/>
        </p:nvSpPr>
        <p:spPr>
          <a:xfrm>
            <a:off x="6315456" y="92666"/>
            <a:ext cx="4406096" cy="381596"/>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t>“</a:t>
            </a:r>
            <a:r>
              <a:rPr lang="en-US" sz="1800" b="1" dirty="0" err="1"/>
              <a:t>Sary</a:t>
            </a:r>
            <a:r>
              <a:rPr lang="en-US" sz="1800" b="1" dirty="0"/>
              <a:t> </a:t>
            </a:r>
            <a:r>
              <a:rPr lang="en-US" sz="1800" b="1" dirty="0" err="1"/>
              <a:t>Bulak</a:t>
            </a:r>
            <a:r>
              <a:rPr lang="en-US" sz="1800" b="1" dirty="0"/>
              <a:t>” Pasture User Union(cont.)</a:t>
            </a:r>
          </a:p>
        </p:txBody>
      </p:sp>
    </p:spTree>
    <p:extLst>
      <p:ext uri="{BB962C8B-B14F-4D97-AF65-F5344CB8AC3E}">
        <p14:creationId xmlns:p14="http://schemas.microsoft.com/office/powerpoint/2010/main" val="374279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2229976" y="857878"/>
            <a:ext cx="2640603" cy="3835420"/>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6315456" y="107450"/>
            <a:ext cx="4406096" cy="352028"/>
          </a:xfrm>
        </p:spPr>
        <p:txBody>
          <a:bodyPr>
            <a:normAutofit fontScale="90000"/>
          </a:bodyPr>
          <a:lstStyle/>
          <a:p>
            <a:r>
              <a:rPr lang="en-US" sz="1800" b="1" dirty="0"/>
              <a:t>“</a:t>
            </a:r>
            <a:r>
              <a:rPr lang="en-US" sz="1800" b="1" dirty="0" err="1"/>
              <a:t>Aduunchuluun</a:t>
            </a:r>
            <a:r>
              <a:rPr lang="en-US" sz="1800" b="1" dirty="0"/>
              <a:t>” Pasture User Group</a:t>
            </a:r>
          </a:p>
        </p:txBody>
      </p:sp>
      <p:sp>
        <p:nvSpPr>
          <p:cNvPr id="4" name="Content Placeholder 2"/>
          <p:cNvSpPr txBox="1">
            <a:spLocks/>
          </p:cNvSpPr>
          <p:nvPr/>
        </p:nvSpPr>
        <p:spPr>
          <a:xfrm>
            <a:off x="5832389" y="2249424"/>
            <a:ext cx="4769708" cy="4325112"/>
          </a:xfrm>
          <a:prstGeom prst="rect">
            <a:avLst/>
          </a:prstGeom>
        </p:spPr>
        <p:txBody>
          <a:bodyPr vert="horz">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Font typeface="Georgia"/>
              <a:buNone/>
            </a:pPr>
            <a:endParaRPr lang="en-US" dirty="0"/>
          </a:p>
        </p:txBody>
      </p:sp>
      <p:sp>
        <p:nvSpPr>
          <p:cNvPr id="5" name="Content Placeholder 2"/>
          <p:cNvSpPr txBox="1">
            <a:spLocks/>
          </p:cNvSpPr>
          <p:nvPr/>
        </p:nvSpPr>
        <p:spPr>
          <a:xfrm>
            <a:off x="6096000" y="783618"/>
            <a:ext cx="4769708" cy="1465806"/>
          </a:xfrm>
          <a:prstGeom prst="rect">
            <a:avLst/>
          </a:prstGeom>
        </p:spPr>
        <p:txBody>
          <a:bodyPr vert="horz">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en-US" sz="1400" dirty="0">
                <a:solidFill>
                  <a:schemeClr val="tx2">
                    <a:lumMod val="50000"/>
                  </a:schemeClr>
                </a:solidFill>
              </a:rPr>
              <a:t>In 2003, 12 herder households in </a:t>
            </a:r>
            <a:r>
              <a:rPr lang="en-US" sz="1400" dirty="0" err="1">
                <a:solidFill>
                  <a:schemeClr val="tx2">
                    <a:lumMod val="50000"/>
                  </a:schemeClr>
                </a:solidFill>
              </a:rPr>
              <a:t>Maikhant</a:t>
            </a:r>
            <a:r>
              <a:rPr lang="en-US" sz="1400" dirty="0">
                <a:solidFill>
                  <a:schemeClr val="tx2">
                    <a:lumMod val="50000"/>
                  </a:schemeClr>
                </a:solidFill>
              </a:rPr>
              <a:t> Valley established Pastureland and Natural Resources Management Community “</a:t>
            </a:r>
            <a:r>
              <a:rPr lang="en-US" sz="1400" dirty="0" err="1">
                <a:solidFill>
                  <a:schemeClr val="tx2">
                    <a:lumMod val="50000"/>
                  </a:schemeClr>
                </a:solidFill>
              </a:rPr>
              <a:t>Aduunchuluun</a:t>
            </a:r>
            <a:r>
              <a:rPr lang="en-US" sz="1400" dirty="0">
                <a:solidFill>
                  <a:schemeClr val="tx2">
                    <a:lumMod val="50000"/>
                  </a:schemeClr>
                </a:solidFill>
              </a:rPr>
              <a:t>” and in 2017, renamed  as “</a:t>
            </a:r>
            <a:r>
              <a:rPr lang="en-US" sz="1400" dirty="0" err="1">
                <a:solidFill>
                  <a:schemeClr val="tx2">
                    <a:lumMod val="50000"/>
                  </a:schemeClr>
                </a:solidFill>
              </a:rPr>
              <a:t>Aduunchuluun</a:t>
            </a:r>
            <a:r>
              <a:rPr lang="en-US" sz="1400" dirty="0">
                <a:solidFill>
                  <a:schemeClr val="tx2">
                    <a:lumMod val="50000"/>
                  </a:schemeClr>
                </a:solidFill>
              </a:rPr>
              <a:t>” Pasture User’s Group, PUG.</a:t>
            </a:r>
          </a:p>
          <a:p>
            <a:pPr marL="411480" lvl="1" indent="0">
              <a:buNone/>
            </a:pPr>
            <a:endParaRPr lang="en-US" sz="1400" dirty="0">
              <a:solidFill>
                <a:schemeClr val="tx2">
                  <a:lumMod val="50000"/>
                </a:schemeClr>
              </a:solidFill>
            </a:endParaRPr>
          </a:p>
        </p:txBody>
      </p:sp>
      <p:sp>
        <p:nvSpPr>
          <p:cNvPr id="7" name="TextBox 6"/>
          <p:cNvSpPr txBox="1"/>
          <p:nvPr/>
        </p:nvSpPr>
        <p:spPr>
          <a:xfrm>
            <a:off x="1177780" y="4852590"/>
            <a:ext cx="4744994" cy="307777"/>
          </a:xfrm>
          <a:prstGeom prst="rect">
            <a:avLst/>
          </a:prstGeom>
          <a:noFill/>
        </p:spPr>
        <p:txBody>
          <a:bodyPr wrap="square" rtlCol="0">
            <a:spAutoFit/>
          </a:bodyPr>
          <a:lstStyle/>
          <a:p>
            <a:pPr algn="ctr"/>
            <a:r>
              <a:rPr lang="en-US" sz="1400" i="1" dirty="0">
                <a:solidFill>
                  <a:schemeClr val="tx2">
                    <a:lumMod val="50000"/>
                  </a:schemeClr>
                </a:solidFill>
              </a:rPr>
              <a:t>Community leader: Ms. </a:t>
            </a:r>
            <a:r>
              <a:rPr lang="en-US" sz="1400" i="1" dirty="0" err="1">
                <a:solidFill>
                  <a:schemeClr val="tx2">
                    <a:lumMod val="50000"/>
                  </a:schemeClr>
                </a:solidFill>
              </a:rPr>
              <a:t>Solongo</a:t>
            </a:r>
            <a:r>
              <a:rPr lang="en-US" sz="1400" i="1" dirty="0">
                <a:solidFill>
                  <a:schemeClr val="tx2">
                    <a:lumMod val="50000"/>
                  </a:schemeClr>
                </a:solidFill>
              </a:rPr>
              <a:t> J.</a:t>
            </a:r>
          </a:p>
        </p:txBody>
      </p:sp>
    </p:spTree>
    <p:extLst>
      <p:ext uri="{BB962C8B-B14F-4D97-AF65-F5344CB8AC3E}">
        <p14:creationId xmlns:p14="http://schemas.microsoft.com/office/powerpoint/2010/main" val="47157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6315456" y="908603"/>
            <a:ext cx="4398379" cy="1405389"/>
          </a:xfrm>
        </p:spPr>
        <p:txBody>
          <a:bodyPr>
            <a:normAutofit/>
          </a:bodyPr>
          <a:lstStyle/>
          <a:p>
            <a:r>
              <a:rPr lang="en-US" sz="1400" dirty="0">
                <a:solidFill>
                  <a:schemeClr val="tx2">
                    <a:lumMod val="50000"/>
                  </a:schemeClr>
                </a:solidFill>
              </a:rPr>
              <a:t>The PUG has 10.8 thousand hectares of pastureland and 13.2 thousand sheep</a:t>
            </a:r>
          </a:p>
        </p:txBody>
      </p:sp>
      <p:sp>
        <p:nvSpPr>
          <p:cNvPr id="6" name="TextBox 5"/>
          <p:cNvSpPr txBox="1"/>
          <p:nvPr/>
        </p:nvSpPr>
        <p:spPr>
          <a:xfrm>
            <a:off x="1292424" y="5529001"/>
            <a:ext cx="4617835" cy="492443"/>
          </a:xfrm>
          <a:prstGeom prst="rect">
            <a:avLst/>
          </a:prstGeom>
          <a:noFill/>
        </p:spPr>
        <p:txBody>
          <a:bodyPr wrap="square" rtlCol="0">
            <a:spAutoFit/>
          </a:bodyPr>
          <a:lstStyle/>
          <a:p>
            <a:pPr algn="ctr"/>
            <a:r>
              <a:rPr lang="en-US" sz="1300" b="1" i="1" dirty="0">
                <a:solidFill>
                  <a:srgbClr val="00B050"/>
                </a:solidFill>
              </a:rPr>
              <a:t>Figure 4-6: </a:t>
            </a:r>
            <a:r>
              <a:rPr lang="en-US" sz="1300" i="1" dirty="0">
                <a:solidFill>
                  <a:srgbClr val="00B050"/>
                </a:solidFill>
              </a:rPr>
              <a:t>Community mapping; </a:t>
            </a:r>
          </a:p>
          <a:p>
            <a:pPr algn="ctr"/>
            <a:r>
              <a:rPr lang="en-US" sz="1300" i="1" dirty="0">
                <a:solidFill>
                  <a:srgbClr val="00B050"/>
                </a:solidFill>
              </a:rPr>
              <a:t>WFD notebook by Ms.Solongo; Community members </a:t>
            </a:r>
          </a:p>
        </p:txBody>
      </p:sp>
      <p:pic>
        <p:nvPicPr>
          <p:cNvPr id="8" name="Picture 7" descr="C:\Users\lun tsaguur\Desktop\240972982_986395982139021_3993518812170688169_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70636" y="3291904"/>
            <a:ext cx="2315421" cy="1914910"/>
          </a:xfrm>
          <a:prstGeom prst="rect">
            <a:avLst/>
          </a:prstGeom>
          <a:ln>
            <a:noFill/>
          </a:ln>
          <a:effectLst>
            <a:outerShdw blurRad="292100" dist="139700" dir="2700000" algn="tl" rotWithShape="0">
              <a:srgbClr val="333333">
                <a:alpha val="65000"/>
              </a:srgbClr>
            </a:outerShdw>
          </a:effectLst>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3686725" y="3091649"/>
            <a:ext cx="1818337" cy="2315422"/>
          </a:xfrm>
          <a:prstGeom prst="rect">
            <a:avLst/>
          </a:prstGeom>
          <a:ln>
            <a:noFill/>
          </a:ln>
          <a:effectLst>
            <a:outerShdw blurRad="292100" dist="139700" dir="2700000" algn="tl" rotWithShape="0">
              <a:srgbClr val="333333">
                <a:alpha val="65000"/>
              </a:srgbClr>
            </a:outerShdw>
          </a:effectLst>
        </p:spPr>
      </p:pic>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1683439" y="756333"/>
            <a:ext cx="3821623" cy="2294777"/>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844111EC-176A-D14A-97CA-2B7BE825A187}"/>
              </a:ext>
            </a:extLst>
          </p:cNvPr>
          <p:cNvSpPr txBox="1">
            <a:spLocks/>
          </p:cNvSpPr>
          <p:nvPr/>
        </p:nvSpPr>
        <p:spPr>
          <a:xfrm>
            <a:off x="6315456" y="107450"/>
            <a:ext cx="4406096" cy="352028"/>
          </a:xfrm>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t>“</a:t>
            </a:r>
            <a:r>
              <a:rPr lang="en-US" sz="1800" b="1" dirty="0" err="1"/>
              <a:t>Aduunchuluun</a:t>
            </a:r>
            <a:r>
              <a:rPr lang="en-US" sz="1800" b="1" dirty="0"/>
              <a:t>” Pasture User Group(cont.)</a:t>
            </a:r>
          </a:p>
        </p:txBody>
      </p:sp>
      <p:sp>
        <p:nvSpPr>
          <p:cNvPr id="12" name="Content Placeholder 2">
            <a:extLst>
              <a:ext uri="{FF2B5EF4-FFF2-40B4-BE49-F238E27FC236}">
                <a16:creationId xmlns:a16="http://schemas.microsoft.com/office/drawing/2014/main" id="{904AF4ED-D31F-384D-9D08-5D47FA834C67}"/>
              </a:ext>
            </a:extLst>
          </p:cNvPr>
          <p:cNvSpPr txBox="1">
            <a:spLocks/>
          </p:cNvSpPr>
          <p:nvPr/>
        </p:nvSpPr>
        <p:spPr>
          <a:xfrm>
            <a:off x="6212820" y="1573743"/>
            <a:ext cx="4398379" cy="4375653"/>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600" kern="1200">
                <a:solidFill>
                  <a:srgbClr val="424242"/>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900" kern="1200">
                <a:solidFill>
                  <a:schemeClr val="tx2"/>
                </a:solidFill>
                <a:latin typeface="+mn-lt"/>
                <a:ea typeface="+mn-ea"/>
                <a:cs typeface="+mn-cs"/>
              </a:defRPr>
            </a:lvl9pPr>
          </a:lstStyle>
          <a:p>
            <a:r>
              <a:rPr lang="en-US" sz="1400" b="1" dirty="0">
                <a:solidFill>
                  <a:schemeClr val="tx2">
                    <a:lumMod val="50000"/>
                  </a:schemeClr>
                </a:solidFill>
              </a:rPr>
              <a:t>Pastureland Management Activities:</a:t>
            </a:r>
          </a:p>
          <a:p>
            <a:pPr lvl="1"/>
            <a:r>
              <a:rPr lang="en-US" sz="1400" dirty="0">
                <a:solidFill>
                  <a:schemeClr val="tx2">
                    <a:lumMod val="50000"/>
                  </a:schemeClr>
                </a:solidFill>
              </a:rPr>
              <a:t>Herders of “</a:t>
            </a:r>
            <a:r>
              <a:rPr lang="en-US" sz="1400" dirty="0" err="1">
                <a:solidFill>
                  <a:schemeClr val="tx2">
                    <a:lumMod val="50000"/>
                  </a:schemeClr>
                </a:solidFill>
              </a:rPr>
              <a:t>Khandgait</a:t>
            </a:r>
            <a:r>
              <a:rPr lang="en-US" sz="1400" dirty="0">
                <a:solidFill>
                  <a:schemeClr val="tx2">
                    <a:lumMod val="50000"/>
                  </a:schemeClr>
                </a:solidFill>
              </a:rPr>
              <a:t> bag” calculated the pasture risk fund at 100 MNT (0.035 USD) per sheep according to the pasture risk fund regulations “</a:t>
            </a:r>
            <a:r>
              <a:rPr lang="en-US" sz="1400" dirty="0" err="1">
                <a:solidFill>
                  <a:schemeClr val="tx2">
                    <a:lumMod val="50000"/>
                  </a:schemeClr>
                </a:solidFill>
              </a:rPr>
              <a:t>Bichigt</a:t>
            </a:r>
            <a:r>
              <a:rPr lang="en-US" sz="1400" dirty="0">
                <a:solidFill>
                  <a:schemeClr val="tx2">
                    <a:lumMod val="50000"/>
                  </a:schemeClr>
                </a:solidFill>
              </a:rPr>
              <a:t> </a:t>
            </a:r>
            <a:r>
              <a:rPr lang="en-US" sz="1400" dirty="0" err="1">
                <a:solidFill>
                  <a:schemeClr val="tx2">
                    <a:lumMod val="50000"/>
                  </a:schemeClr>
                </a:solidFill>
              </a:rPr>
              <a:t>Khad</a:t>
            </a:r>
            <a:r>
              <a:rPr lang="en-US" sz="1400" dirty="0">
                <a:solidFill>
                  <a:schemeClr val="tx2">
                    <a:lumMod val="50000"/>
                  </a:schemeClr>
                </a:solidFill>
              </a:rPr>
              <a:t>” rehabilitated and fixed the a 16 m long and 8 m wide hay storage facility in the bag center with money raised by the PUGs. </a:t>
            </a:r>
          </a:p>
          <a:p>
            <a:pPr lvl="1"/>
            <a:r>
              <a:rPr lang="en-US" sz="1400" dirty="0">
                <a:solidFill>
                  <a:schemeClr val="tx2">
                    <a:lumMod val="50000"/>
                  </a:schemeClr>
                </a:solidFill>
              </a:rPr>
              <a:t>Risk fund regulations are being discussed and approved by the </a:t>
            </a:r>
            <a:r>
              <a:rPr lang="en-US" sz="1400" dirty="0" err="1">
                <a:solidFill>
                  <a:schemeClr val="tx2">
                    <a:lumMod val="50000"/>
                  </a:schemeClr>
                </a:solidFill>
              </a:rPr>
              <a:t>Khandgait</a:t>
            </a:r>
            <a:r>
              <a:rPr lang="en-US" sz="1400" dirty="0">
                <a:solidFill>
                  <a:schemeClr val="tx2">
                    <a:lumMod val="50000"/>
                  </a:schemeClr>
                </a:solidFill>
              </a:rPr>
              <a:t> </a:t>
            </a:r>
            <a:r>
              <a:rPr lang="en-US" sz="1400" dirty="0" err="1">
                <a:solidFill>
                  <a:schemeClr val="tx2">
                    <a:lumMod val="50000"/>
                  </a:schemeClr>
                </a:solidFill>
              </a:rPr>
              <a:t>bagh</a:t>
            </a:r>
            <a:r>
              <a:rPr lang="en-US" sz="1400" dirty="0">
                <a:solidFill>
                  <a:schemeClr val="tx2">
                    <a:lumMod val="50000"/>
                  </a:schemeClr>
                </a:solidFill>
              </a:rPr>
              <a:t> Citizens' Public Meeting.</a:t>
            </a:r>
          </a:p>
          <a:p>
            <a:pPr lvl="1"/>
            <a:r>
              <a:rPr lang="en-US" sz="1400" dirty="0">
                <a:solidFill>
                  <a:schemeClr val="tx2">
                    <a:lumMod val="50000"/>
                  </a:schemeClr>
                </a:solidFill>
              </a:rPr>
              <a:t>From 2019, in order to adjust the number of livestock to the carrying capacity of pastures, herders sign an agreement with the “Meat Market” company every year, organize livestock meat preparation, sell excess livestock from pasture carrying capacity into the market, and support herders' incomes.</a:t>
            </a:r>
          </a:p>
          <a:p>
            <a:pPr lvl="1"/>
            <a:endParaRPr lang="en-US" sz="1400" dirty="0">
              <a:solidFill>
                <a:schemeClr val="tx2">
                  <a:lumMod val="50000"/>
                </a:schemeClr>
              </a:solidFill>
            </a:endParaRPr>
          </a:p>
          <a:p>
            <a:pPr marL="411480" lvl="1"/>
            <a:r>
              <a:rPr lang="en-US" sz="1400" dirty="0">
                <a:solidFill>
                  <a:schemeClr val="tx2">
                    <a:lumMod val="50000"/>
                  </a:schemeClr>
                </a:solidFill>
              </a:rPr>
              <a:t>				</a:t>
            </a:r>
          </a:p>
        </p:txBody>
      </p:sp>
    </p:spTree>
    <p:extLst>
      <p:ext uri="{BB962C8B-B14F-4D97-AF65-F5344CB8AC3E}">
        <p14:creationId xmlns:p14="http://schemas.microsoft.com/office/powerpoint/2010/main" val="294637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6179939" y="884002"/>
            <a:ext cx="4680894" cy="1517904"/>
          </a:xfrm>
        </p:spPr>
        <p:txBody>
          <a:bodyPr>
            <a:noAutofit/>
          </a:bodyPr>
          <a:lstStyle/>
          <a:p>
            <a:r>
              <a:rPr lang="en-US" sz="1400" b="1" dirty="0">
                <a:solidFill>
                  <a:schemeClr val="tx2">
                    <a:lumMod val="50000"/>
                  </a:schemeClr>
                </a:solidFill>
              </a:rPr>
              <a:t>Activities to increase income:</a:t>
            </a:r>
          </a:p>
          <a:p>
            <a:pPr lvl="1" algn="just">
              <a:buFont typeface="Wingdings" panose="05000000000000000000" pitchFamily="2" charset="2"/>
              <a:buChar char="Ø"/>
            </a:pPr>
            <a:r>
              <a:rPr lang="en-US" sz="1400" dirty="0">
                <a:solidFill>
                  <a:schemeClr val="tx2">
                    <a:lumMod val="50000"/>
                  </a:schemeClr>
                </a:solidFill>
              </a:rPr>
              <a:t>From 2019, 1.5 tons of cashmere will be produced and supplied to the Wool and Cashmere Association</a:t>
            </a:r>
          </a:p>
          <a:p>
            <a:pPr lvl="1" algn="just">
              <a:buFont typeface="Wingdings" panose="05000000000000000000" pitchFamily="2" charset="2"/>
              <a:buChar char="Ø"/>
            </a:pPr>
            <a:r>
              <a:rPr lang="en-US" sz="1400" dirty="0">
                <a:solidFill>
                  <a:schemeClr val="tx2">
                    <a:lumMod val="50000"/>
                  </a:schemeClr>
                </a:solidFill>
              </a:rPr>
              <a:t>Marketing milk, meat, and other daily food products for the consumers of the </a:t>
            </a:r>
            <a:r>
              <a:rPr lang="en-US" sz="1400" dirty="0" err="1">
                <a:solidFill>
                  <a:schemeClr val="tx2">
                    <a:lumMod val="50000"/>
                  </a:schemeClr>
                </a:solidFill>
              </a:rPr>
              <a:t>soum</a:t>
            </a:r>
            <a:r>
              <a:rPr lang="en-US" sz="1400" dirty="0">
                <a:solidFill>
                  <a:schemeClr val="tx2">
                    <a:lumMod val="50000"/>
                  </a:schemeClr>
                </a:solidFill>
              </a:rPr>
              <a:t> and the Ulaanbaatar city.</a:t>
            </a:r>
          </a:p>
          <a:p>
            <a:pPr lvl="1" algn="just">
              <a:buFont typeface="Wingdings" panose="05000000000000000000" pitchFamily="2" charset="2"/>
              <a:buChar char="Ø"/>
            </a:pPr>
            <a:r>
              <a:rPr lang="en-US" sz="1400" dirty="0">
                <a:solidFill>
                  <a:schemeClr val="tx2">
                    <a:lumMod val="50000"/>
                  </a:schemeClr>
                </a:solidFill>
              </a:rPr>
              <a:t>In collaboration with the JASIL, the specific location Weather Forecast Data, WFD, has been regularly delivering to herders and using it in Pasture management and livelihood improvement. </a:t>
            </a:r>
          </a:p>
          <a:p>
            <a:pPr lvl="2" algn="just">
              <a:buFont typeface="Wingdings" panose="05000000000000000000" pitchFamily="2" charset="2"/>
              <a:buChar char="Ø"/>
            </a:pPr>
            <a:r>
              <a:rPr lang="en-US" sz="1400" dirty="0">
                <a:solidFill>
                  <a:schemeClr val="tx2">
                    <a:lumMod val="50000"/>
                  </a:schemeClr>
                </a:solidFill>
              </a:rPr>
              <a:t>Result: Between 2011-2020 livestock loss was reduced by 32-69% 				</a:t>
            </a:r>
          </a:p>
        </p:txBody>
      </p:sp>
      <p:sp>
        <p:nvSpPr>
          <p:cNvPr id="6" name="TextBox 5"/>
          <p:cNvSpPr txBox="1"/>
          <p:nvPr/>
        </p:nvSpPr>
        <p:spPr>
          <a:xfrm>
            <a:off x="1359180" y="5241659"/>
            <a:ext cx="4393270" cy="276999"/>
          </a:xfrm>
          <a:prstGeom prst="rect">
            <a:avLst/>
          </a:prstGeom>
          <a:noFill/>
        </p:spPr>
        <p:txBody>
          <a:bodyPr wrap="square" rtlCol="0">
            <a:spAutoFit/>
          </a:bodyPr>
          <a:lstStyle/>
          <a:p>
            <a:pPr algn="ctr"/>
            <a:r>
              <a:rPr lang="en-US" sz="1200" b="1" i="1" dirty="0">
                <a:solidFill>
                  <a:srgbClr val="00B050"/>
                </a:solidFill>
              </a:rPr>
              <a:t>Figure 7-8:</a:t>
            </a:r>
            <a:r>
              <a:rPr lang="en-US" sz="1200" i="1" dirty="0">
                <a:solidFill>
                  <a:srgbClr val="00B050"/>
                </a:solidFill>
              </a:rPr>
              <a:t> Community goods; Food items of the community </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989125" y="849122"/>
            <a:ext cx="3133381" cy="2129786"/>
          </a:xfrm>
          <a:prstGeom prst="rect">
            <a:avLst/>
          </a:prstGeom>
          <a:ln>
            <a:noFill/>
          </a:ln>
          <a:effectLst>
            <a:outerShdw blurRad="292100" dist="139700" dir="2700000" algn="tl" rotWithShape="0">
              <a:srgbClr val="333333">
                <a:alpha val="65000"/>
              </a:srgbClr>
            </a:outerShdw>
          </a:effectLst>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1989125" y="3126053"/>
            <a:ext cx="3133381" cy="1968461"/>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72D886F2-81D6-BB40-8222-FFD98401B9C5}"/>
              </a:ext>
            </a:extLst>
          </p:cNvPr>
          <p:cNvSpPr txBox="1">
            <a:spLocks/>
          </p:cNvSpPr>
          <p:nvPr/>
        </p:nvSpPr>
        <p:spPr>
          <a:xfrm>
            <a:off x="6315456" y="107450"/>
            <a:ext cx="4406096" cy="352028"/>
          </a:xfrm>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t>“</a:t>
            </a:r>
            <a:r>
              <a:rPr lang="en-US" sz="1800" b="1" dirty="0" err="1"/>
              <a:t>Aduunchuluun</a:t>
            </a:r>
            <a:r>
              <a:rPr lang="en-US" sz="1800" b="1" dirty="0"/>
              <a:t>” Pasture User Group(cont.)</a:t>
            </a:r>
          </a:p>
        </p:txBody>
      </p:sp>
    </p:spTree>
    <p:extLst>
      <p:ext uri="{BB962C8B-B14F-4D97-AF65-F5344CB8AC3E}">
        <p14:creationId xmlns:p14="http://schemas.microsoft.com/office/powerpoint/2010/main" val="235690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7739" y="0"/>
            <a:ext cx="4406096" cy="528302"/>
          </a:xfrm>
        </p:spPr>
        <p:txBody>
          <a:bodyPr/>
          <a:lstStyle/>
          <a:p>
            <a:r>
              <a:rPr lang="en-US" b="1" dirty="0"/>
              <a:t>Award Winners</a:t>
            </a:r>
          </a:p>
        </p:txBody>
      </p:sp>
      <p:sp>
        <p:nvSpPr>
          <p:cNvPr id="3" name="Content Placeholder 2"/>
          <p:cNvSpPr>
            <a:spLocks noGrp="1"/>
          </p:cNvSpPr>
          <p:nvPr>
            <p:ph type="body" sz="half" idx="2"/>
          </p:nvPr>
        </p:nvSpPr>
        <p:spPr>
          <a:xfrm>
            <a:off x="6265762" y="856527"/>
            <a:ext cx="4398379" cy="1517904"/>
          </a:xfrm>
        </p:spPr>
        <p:txBody>
          <a:bodyPr>
            <a:normAutofit/>
          </a:bodyPr>
          <a:lstStyle/>
          <a:p>
            <a:pPr marL="109728" indent="0">
              <a:buNone/>
            </a:pPr>
            <a:r>
              <a:rPr lang="en-US" b="1" dirty="0">
                <a:solidFill>
                  <a:schemeClr val="accent3"/>
                </a:solidFill>
                <a:effectLst>
                  <a:outerShdw blurRad="38100" dist="38100" dir="2700000" algn="tl">
                    <a:srgbClr val="000000">
                      <a:alpha val="43137"/>
                    </a:srgbClr>
                  </a:outerShdw>
                </a:effectLst>
              </a:rPr>
              <a:t>Profile of Pastoral Communities</a:t>
            </a:r>
          </a:p>
          <a:p>
            <a:pPr marL="109728" indent="0">
              <a:buNone/>
            </a:pPr>
            <a:endParaRPr lang="en-US" b="1" dirty="0">
              <a:solidFill>
                <a:schemeClr val="accent3"/>
              </a:solidFill>
            </a:endParaRPr>
          </a:p>
          <a:p>
            <a:pPr>
              <a:buFont typeface="Wingdings" panose="05000000000000000000" pitchFamily="2" charset="2"/>
              <a:buChar char="Ø"/>
            </a:pPr>
            <a:r>
              <a:rPr lang="en-US" dirty="0"/>
              <a:t>“</a:t>
            </a:r>
            <a:r>
              <a:rPr lang="en-US" dirty="0" err="1"/>
              <a:t>Bichigt</a:t>
            </a:r>
            <a:r>
              <a:rPr lang="en-US" dirty="0"/>
              <a:t> </a:t>
            </a:r>
            <a:r>
              <a:rPr lang="en-US" dirty="0" err="1"/>
              <a:t>Khad</a:t>
            </a:r>
            <a:r>
              <a:rPr lang="en-US" dirty="0"/>
              <a:t>” Pasture User Group</a:t>
            </a:r>
          </a:p>
          <a:p>
            <a:pPr>
              <a:buFont typeface="Wingdings" panose="05000000000000000000" pitchFamily="2" charset="2"/>
              <a:buChar char="Ø"/>
            </a:pPr>
            <a:r>
              <a:rPr lang="en-US" dirty="0"/>
              <a:t>“</a:t>
            </a:r>
            <a:r>
              <a:rPr lang="en-US" dirty="0" err="1"/>
              <a:t>Sary-Bulak</a:t>
            </a:r>
            <a:r>
              <a:rPr lang="en-US" dirty="0"/>
              <a:t>” Pasture User Union</a:t>
            </a:r>
          </a:p>
          <a:p>
            <a:pPr>
              <a:buFont typeface="Wingdings" panose="05000000000000000000" pitchFamily="2" charset="2"/>
              <a:buChar char="Ø"/>
            </a:pPr>
            <a:r>
              <a:rPr lang="en-US" dirty="0"/>
              <a:t>“</a:t>
            </a:r>
            <a:r>
              <a:rPr lang="en-US" dirty="0" err="1"/>
              <a:t>Aduunchuluun</a:t>
            </a:r>
            <a:r>
              <a:rPr lang="en-US" dirty="0"/>
              <a:t>” Pasture User Group</a:t>
            </a: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1589903" y="862785"/>
            <a:ext cx="4121150" cy="2746762"/>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6254462" y="58882"/>
            <a:ext cx="4512652" cy="449164"/>
          </a:xfrm>
        </p:spPr>
        <p:txBody>
          <a:bodyPr>
            <a:noAutofit/>
          </a:bodyPr>
          <a:lstStyle/>
          <a:p>
            <a:r>
              <a:rPr lang="en-US" sz="1800" b="1" dirty="0"/>
              <a:t>“</a:t>
            </a:r>
            <a:r>
              <a:rPr lang="en-US" sz="1800" b="1" dirty="0" err="1"/>
              <a:t>Bichigt</a:t>
            </a:r>
            <a:r>
              <a:rPr lang="en-US" sz="1800" b="1" dirty="0"/>
              <a:t> </a:t>
            </a:r>
            <a:r>
              <a:rPr lang="en-US" sz="1800" b="1" dirty="0" err="1"/>
              <a:t>Khad</a:t>
            </a:r>
            <a:r>
              <a:rPr lang="en-US" sz="1800" b="1" dirty="0"/>
              <a:t>” Pasture User Group</a:t>
            </a:r>
          </a:p>
        </p:txBody>
      </p:sp>
      <p:sp>
        <p:nvSpPr>
          <p:cNvPr id="4" name="Content Placeholder 2"/>
          <p:cNvSpPr txBox="1">
            <a:spLocks/>
          </p:cNvSpPr>
          <p:nvPr/>
        </p:nvSpPr>
        <p:spPr>
          <a:xfrm>
            <a:off x="5832389" y="2249424"/>
            <a:ext cx="4769708" cy="4325112"/>
          </a:xfrm>
          <a:prstGeom prst="rect">
            <a:avLst/>
          </a:prstGeom>
        </p:spPr>
        <p:txBody>
          <a:bodyPr vert="horz">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Font typeface="Georgia"/>
              <a:buNone/>
            </a:pPr>
            <a:endParaRPr lang="en-US" dirty="0"/>
          </a:p>
        </p:txBody>
      </p:sp>
      <p:sp>
        <p:nvSpPr>
          <p:cNvPr id="5" name="Content Placeholder 2"/>
          <p:cNvSpPr txBox="1">
            <a:spLocks/>
          </p:cNvSpPr>
          <p:nvPr/>
        </p:nvSpPr>
        <p:spPr>
          <a:xfrm>
            <a:off x="6201184" y="954539"/>
            <a:ext cx="4512652" cy="4325112"/>
          </a:xfrm>
          <a:prstGeom prst="rect">
            <a:avLst/>
          </a:prstGeom>
        </p:spPr>
        <p:txBody>
          <a:bodyPr vert="horz">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en-US" sz="1800" dirty="0">
                <a:solidFill>
                  <a:schemeClr val="tx2">
                    <a:lumMod val="50000"/>
                  </a:schemeClr>
                </a:solidFill>
              </a:rPr>
              <a:t>In 2010, 38 herder families who shares same rangeland, boundaries and interest established “</a:t>
            </a:r>
            <a:r>
              <a:rPr lang="en-US" sz="1800" dirty="0" err="1">
                <a:solidFill>
                  <a:schemeClr val="tx2">
                    <a:lumMod val="50000"/>
                  </a:schemeClr>
                </a:solidFill>
              </a:rPr>
              <a:t>Bichigt</a:t>
            </a:r>
            <a:r>
              <a:rPr lang="en-US" sz="1800" dirty="0">
                <a:solidFill>
                  <a:schemeClr val="tx2">
                    <a:lumMod val="50000"/>
                  </a:schemeClr>
                </a:solidFill>
              </a:rPr>
              <a:t> </a:t>
            </a:r>
            <a:r>
              <a:rPr lang="en-US" sz="1800" dirty="0" err="1">
                <a:solidFill>
                  <a:schemeClr val="tx2">
                    <a:lumMod val="50000"/>
                  </a:schemeClr>
                </a:solidFill>
              </a:rPr>
              <a:t>Khad</a:t>
            </a:r>
            <a:r>
              <a:rPr lang="en-US" sz="1800" dirty="0">
                <a:solidFill>
                  <a:schemeClr val="tx2">
                    <a:lumMod val="50000"/>
                  </a:schemeClr>
                </a:solidFill>
              </a:rPr>
              <a:t>” PUG</a:t>
            </a:r>
          </a:p>
          <a:p>
            <a:pPr lvl="1"/>
            <a:r>
              <a:rPr lang="en-US" sz="1800" b="1" i="1" dirty="0">
                <a:solidFill>
                  <a:schemeClr val="tx2">
                    <a:lumMod val="50000"/>
                  </a:schemeClr>
                </a:solidFill>
              </a:rPr>
              <a:t>Purpose: </a:t>
            </a:r>
            <a:r>
              <a:rPr lang="en-US" sz="1800" dirty="0">
                <a:solidFill>
                  <a:schemeClr val="tx2">
                    <a:lumMod val="50000"/>
                  </a:schemeClr>
                </a:solidFill>
              </a:rPr>
              <a:t>To provide flexible management of animal husbandry and migration in accordance with local characteristics, climate change, rangeland carrying capacity, protection from degradation and improvement of rangeland.</a:t>
            </a:r>
          </a:p>
          <a:p>
            <a:r>
              <a:rPr lang="en-US" sz="1800" dirty="0">
                <a:solidFill>
                  <a:schemeClr val="tx2">
                    <a:lumMod val="50000"/>
                  </a:schemeClr>
                </a:solidFill>
              </a:rPr>
              <a:t>Bayan-</a:t>
            </a:r>
            <a:r>
              <a:rPr lang="en-US" sz="1800" dirty="0" err="1">
                <a:solidFill>
                  <a:schemeClr val="tx2">
                    <a:lumMod val="50000"/>
                  </a:schemeClr>
                </a:solidFill>
              </a:rPr>
              <a:t>Ochir</a:t>
            </a:r>
            <a:r>
              <a:rPr lang="en-US" sz="1800" dirty="0">
                <a:solidFill>
                  <a:schemeClr val="tx2">
                    <a:lumMod val="50000"/>
                  </a:schemeClr>
                </a:solidFill>
              </a:rPr>
              <a:t> B. was elected as a leader</a:t>
            </a:r>
          </a:p>
          <a:p>
            <a:pPr marL="411480" lvl="1" indent="0">
              <a:buNone/>
            </a:pPr>
            <a:endParaRPr lang="en-US" sz="1800" dirty="0">
              <a:solidFill>
                <a:schemeClr val="tx2">
                  <a:lumMod val="50000"/>
                </a:schemeClr>
              </a:solidFill>
            </a:endParaRPr>
          </a:p>
        </p:txBody>
      </p:sp>
      <p:sp>
        <p:nvSpPr>
          <p:cNvPr id="7" name="TextBox 6"/>
          <p:cNvSpPr txBox="1"/>
          <p:nvPr/>
        </p:nvSpPr>
        <p:spPr>
          <a:xfrm>
            <a:off x="1245824" y="3760908"/>
            <a:ext cx="4744994" cy="523220"/>
          </a:xfrm>
          <a:prstGeom prst="rect">
            <a:avLst/>
          </a:prstGeom>
          <a:noFill/>
        </p:spPr>
        <p:txBody>
          <a:bodyPr wrap="square" rtlCol="0">
            <a:spAutoFit/>
          </a:bodyPr>
          <a:lstStyle/>
          <a:p>
            <a:pPr algn="ctr"/>
            <a:r>
              <a:rPr lang="en-US" sz="1400" i="1" dirty="0" err="1">
                <a:solidFill>
                  <a:schemeClr val="tx2">
                    <a:lumMod val="50000"/>
                  </a:schemeClr>
                </a:solidFill>
              </a:rPr>
              <a:t>Uvs</a:t>
            </a:r>
            <a:r>
              <a:rPr lang="en-US" sz="1400" i="1" dirty="0">
                <a:solidFill>
                  <a:schemeClr val="tx2">
                    <a:lumMod val="50000"/>
                  </a:schemeClr>
                </a:solidFill>
              </a:rPr>
              <a:t> province </a:t>
            </a:r>
            <a:r>
              <a:rPr lang="en-US" sz="1400" i="1" dirty="0" err="1">
                <a:solidFill>
                  <a:schemeClr val="tx2">
                    <a:lumMod val="50000"/>
                  </a:schemeClr>
                </a:solidFill>
              </a:rPr>
              <a:t>Davst</a:t>
            </a:r>
            <a:r>
              <a:rPr lang="en-US" sz="1400" i="1" dirty="0">
                <a:solidFill>
                  <a:schemeClr val="tx2">
                    <a:lumMod val="50000"/>
                  </a:schemeClr>
                </a:solidFill>
              </a:rPr>
              <a:t> soum “</a:t>
            </a:r>
            <a:r>
              <a:rPr lang="en-US" sz="1400" i="1" dirty="0" err="1">
                <a:solidFill>
                  <a:schemeClr val="tx2">
                    <a:lumMod val="50000"/>
                  </a:schemeClr>
                </a:solidFill>
              </a:rPr>
              <a:t>Bichigt</a:t>
            </a:r>
            <a:r>
              <a:rPr lang="en-US" sz="1400" i="1" dirty="0">
                <a:solidFill>
                  <a:schemeClr val="tx2">
                    <a:lumMod val="50000"/>
                  </a:schemeClr>
                </a:solidFill>
              </a:rPr>
              <a:t> </a:t>
            </a:r>
            <a:r>
              <a:rPr lang="en-US" sz="1400" i="1" dirty="0" err="1">
                <a:solidFill>
                  <a:schemeClr val="tx2">
                    <a:lumMod val="50000"/>
                  </a:schemeClr>
                </a:solidFill>
              </a:rPr>
              <a:t>khad</a:t>
            </a:r>
            <a:r>
              <a:rPr lang="en-US" sz="1400" i="1" dirty="0">
                <a:solidFill>
                  <a:schemeClr val="tx2">
                    <a:lumMod val="50000"/>
                  </a:schemeClr>
                </a:solidFill>
              </a:rPr>
              <a:t>" PUG leader Bayan-</a:t>
            </a:r>
            <a:r>
              <a:rPr lang="en-US" sz="1400" i="1" dirty="0" err="1">
                <a:solidFill>
                  <a:schemeClr val="tx2">
                    <a:lumMod val="50000"/>
                  </a:schemeClr>
                </a:solidFill>
              </a:rPr>
              <a:t>Ochir</a:t>
            </a:r>
            <a:r>
              <a:rPr lang="en-US" sz="1400" i="1" dirty="0">
                <a:solidFill>
                  <a:schemeClr val="tx2">
                    <a:lumMod val="50000"/>
                  </a:schemeClr>
                </a:solidFill>
              </a:rPr>
              <a:t> </a:t>
            </a:r>
            <a:r>
              <a:rPr lang="en-US" sz="1400" i="1" dirty="0" err="1">
                <a:solidFill>
                  <a:schemeClr val="tx2">
                    <a:lumMod val="50000"/>
                  </a:schemeClr>
                </a:solidFill>
              </a:rPr>
              <a:t>Bayanzul</a:t>
            </a:r>
            <a:r>
              <a:rPr lang="en-US" sz="1400" i="1" dirty="0">
                <a:solidFill>
                  <a:schemeClr val="tx2">
                    <a:lumMod val="50000"/>
                  </a:schemeClr>
                </a:solidFill>
              </a:rPr>
              <a:t>, with his wife Chimed </a:t>
            </a:r>
            <a:r>
              <a:rPr lang="en-US" sz="1400" i="1" dirty="0" err="1">
                <a:solidFill>
                  <a:schemeClr val="tx2">
                    <a:lumMod val="50000"/>
                  </a:schemeClr>
                </a:solidFill>
              </a:rPr>
              <a:t>Baatar</a:t>
            </a:r>
            <a:endParaRPr lang="en-US" sz="1400" i="1" dirty="0">
              <a:solidFill>
                <a:schemeClr val="tx2">
                  <a:lumMod val="50000"/>
                </a:schemeClr>
              </a:solidFill>
            </a:endParaRPr>
          </a:p>
        </p:txBody>
      </p:sp>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7552" y="83842"/>
            <a:ext cx="4659137" cy="410547"/>
          </a:xfrm>
        </p:spPr>
        <p:txBody>
          <a:bodyPr>
            <a:normAutofit fontScale="90000"/>
          </a:bodyPr>
          <a:lstStyle/>
          <a:p>
            <a:r>
              <a:rPr lang="en-US" sz="1800" b="1" dirty="0"/>
              <a:t>“</a:t>
            </a:r>
            <a:r>
              <a:rPr lang="en-US" sz="1800" b="1" dirty="0" err="1"/>
              <a:t>Bichigt</a:t>
            </a:r>
            <a:r>
              <a:rPr lang="en-US" sz="1800" b="1" dirty="0"/>
              <a:t> </a:t>
            </a:r>
            <a:r>
              <a:rPr lang="en-US" sz="1800" b="1" dirty="0" err="1"/>
              <a:t>Khad</a:t>
            </a:r>
            <a:r>
              <a:rPr lang="en-US" sz="1800" b="1" dirty="0"/>
              <a:t>” Pasture User Group (cont.)</a:t>
            </a:r>
          </a:p>
        </p:txBody>
      </p:sp>
      <p:sp>
        <p:nvSpPr>
          <p:cNvPr id="3" name="Content Placeholder 2"/>
          <p:cNvSpPr>
            <a:spLocks noGrp="1"/>
          </p:cNvSpPr>
          <p:nvPr>
            <p:ph type="body" sz="half" idx="2"/>
          </p:nvPr>
        </p:nvSpPr>
        <p:spPr>
          <a:xfrm>
            <a:off x="6257552" y="721989"/>
            <a:ext cx="4528759" cy="5034999"/>
          </a:xfrm>
        </p:spPr>
        <p:txBody>
          <a:bodyPr>
            <a:noAutofit/>
          </a:bodyPr>
          <a:lstStyle/>
          <a:p>
            <a:r>
              <a:rPr lang="en-US" sz="1400" dirty="0">
                <a:solidFill>
                  <a:schemeClr val="tx2">
                    <a:lumMod val="50000"/>
                  </a:schemeClr>
                </a:solidFill>
              </a:rPr>
              <a:t>He has led 38 households, initiated number of activities to protect rangeland, improve the quality of livestock, adjust the number of livestock to the rangeland carrying capacity, and improve herders' incomes. </a:t>
            </a:r>
          </a:p>
          <a:p>
            <a:r>
              <a:rPr lang="en-US" sz="1400" dirty="0">
                <a:solidFill>
                  <a:schemeClr val="tx2">
                    <a:lumMod val="50000"/>
                  </a:schemeClr>
                </a:solidFill>
              </a:rPr>
              <a:t>In 2016, group established a 15-year rangeland use agreement with the soum governor to use 19,398,000 hectares for the purpose of protecting and rehabilitating rangeland. </a:t>
            </a:r>
            <a:endParaRPr lang="mn-MN" sz="1400" dirty="0">
              <a:solidFill>
                <a:schemeClr val="tx2">
                  <a:lumMod val="50000"/>
                </a:schemeClr>
              </a:solidFill>
            </a:endParaRPr>
          </a:p>
          <a:p>
            <a:pPr lvl="1"/>
            <a:r>
              <a:rPr lang="en-US" sz="1400" b="1" dirty="0">
                <a:solidFill>
                  <a:schemeClr val="tx2">
                    <a:lumMod val="50000"/>
                  </a:schemeClr>
                </a:solidFill>
              </a:rPr>
              <a:t>Benefit: </a:t>
            </a:r>
            <a:r>
              <a:rPr lang="en-US" sz="1400" dirty="0">
                <a:solidFill>
                  <a:schemeClr val="tx2">
                    <a:lumMod val="50000"/>
                  </a:schemeClr>
                </a:solidFill>
              </a:rPr>
              <a:t>Increasing the responsibility of herders and ensuring their traditional rights to use and protect their pastures</a:t>
            </a:r>
          </a:p>
          <a:p>
            <a:pPr lvl="1"/>
            <a:r>
              <a:rPr lang="en-US" sz="1400" b="1" dirty="0">
                <a:solidFill>
                  <a:schemeClr val="tx2">
                    <a:lumMod val="50000"/>
                  </a:schemeClr>
                </a:solidFill>
              </a:rPr>
              <a:t>How to monitor the result?: </a:t>
            </a:r>
            <a:r>
              <a:rPr lang="en-US" sz="1400" dirty="0">
                <a:solidFill>
                  <a:schemeClr val="tx2">
                    <a:lumMod val="50000"/>
                  </a:schemeClr>
                </a:solidFill>
              </a:rPr>
              <a:t>To identify short-term changes in the implementation result of the rangeland use agreement, photo monitoring surveys are conducted at two plots each year</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6387" y="810386"/>
            <a:ext cx="3109145" cy="2565927"/>
          </a:xfrm>
          <a:prstGeom prst="rect">
            <a:avLst/>
          </a:prstGeom>
          <a:ln>
            <a:noFill/>
          </a:ln>
          <a:effectLst>
            <a:outerShdw blurRad="292100" dist="139700" dir="2700000" algn="tl" rotWithShape="0">
              <a:srgbClr val="333333">
                <a:alpha val="65000"/>
              </a:srgbClr>
            </a:outerShdw>
          </a:effec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3022" y="3429000"/>
            <a:ext cx="3122510" cy="256592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977541" y="6162645"/>
            <a:ext cx="1640205" cy="307777"/>
          </a:xfrm>
          <a:prstGeom prst="rect">
            <a:avLst/>
          </a:prstGeom>
          <a:noFill/>
        </p:spPr>
        <p:txBody>
          <a:bodyPr wrap="square" rtlCol="0">
            <a:spAutoFit/>
          </a:bodyPr>
          <a:lstStyle/>
          <a:p>
            <a:pPr algn="ctr"/>
            <a:r>
              <a:rPr lang="en-US" sz="1400" b="1" i="1" dirty="0">
                <a:solidFill>
                  <a:srgbClr val="00B050"/>
                </a:solidFill>
              </a:rPr>
              <a:t>Figure 1: </a:t>
            </a:r>
            <a:r>
              <a:rPr lang="en-US" sz="1400" i="1" dirty="0">
                <a:solidFill>
                  <a:srgbClr val="00B050"/>
                </a:solidFill>
              </a:rPr>
              <a:t>Before</a:t>
            </a:r>
          </a:p>
        </p:txBody>
      </p:sp>
      <p:sp>
        <p:nvSpPr>
          <p:cNvPr id="7" name="TextBox 6"/>
          <p:cNvSpPr txBox="1"/>
          <p:nvPr/>
        </p:nvSpPr>
        <p:spPr>
          <a:xfrm>
            <a:off x="5372263" y="6162645"/>
            <a:ext cx="1640205" cy="307777"/>
          </a:xfrm>
          <a:prstGeom prst="rect">
            <a:avLst/>
          </a:prstGeom>
          <a:noFill/>
        </p:spPr>
        <p:txBody>
          <a:bodyPr wrap="square" rtlCol="0">
            <a:spAutoFit/>
          </a:bodyPr>
          <a:lstStyle/>
          <a:p>
            <a:pPr algn="ctr"/>
            <a:r>
              <a:rPr lang="en-US" sz="1400" b="1" i="1" dirty="0">
                <a:solidFill>
                  <a:srgbClr val="00B050"/>
                </a:solidFill>
              </a:rPr>
              <a:t>Figure 2: </a:t>
            </a:r>
            <a:r>
              <a:rPr lang="en-US" sz="1400" i="1" dirty="0">
                <a:solidFill>
                  <a:srgbClr val="00B050"/>
                </a:solidFill>
              </a:rPr>
              <a:t>After</a:t>
            </a:r>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478" y="83975"/>
            <a:ext cx="4653023" cy="373225"/>
          </a:xfrm>
        </p:spPr>
        <p:txBody>
          <a:bodyPr>
            <a:normAutofit fontScale="90000"/>
          </a:bodyPr>
          <a:lstStyle/>
          <a:p>
            <a:r>
              <a:rPr lang="en-US" sz="1800" b="1" dirty="0"/>
              <a:t>“</a:t>
            </a:r>
            <a:r>
              <a:rPr lang="en-US" sz="1800" b="1" dirty="0" err="1"/>
              <a:t>Bichigt</a:t>
            </a:r>
            <a:r>
              <a:rPr lang="en-US" sz="1800" b="1" dirty="0"/>
              <a:t> </a:t>
            </a:r>
            <a:r>
              <a:rPr lang="en-US" sz="1800" b="1" dirty="0" err="1"/>
              <a:t>Khad</a:t>
            </a:r>
            <a:r>
              <a:rPr lang="en-US" sz="1800" b="1" dirty="0"/>
              <a:t>” Pasture User Group (cont.)</a:t>
            </a:r>
          </a:p>
        </p:txBody>
      </p:sp>
      <p:sp>
        <p:nvSpPr>
          <p:cNvPr id="3" name="Content Placeholder 2"/>
          <p:cNvSpPr>
            <a:spLocks noGrp="1"/>
          </p:cNvSpPr>
          <p:nvPr>
            <p:ph type="body" sz="half" idx="2"/>
          </p:nvPr>
        </p:nvSpPr>
        <p:spPr>
          <a:xfrm>
            <a:off x="6198478" y="787304"/>
            <a:ext cx="4398379" cy="4027292"/>
          </a:xfrm>
        </p:spPr>
        <p:txBody>
          <a:bodyPr>
            <a:normAutofit fontScale="70000" lnSpcReduction="20000"/>
          </a:bodyPr>
          <a:lstStyle/>
          <a:p>
            <a:r>
              <a:rPr lang="en-US" sz="2600" b="1" dirty="0">
                <a:solidFill>
                  <a:schemeClr val="tx2">
                    <a:lumMod val="50000"/>
                  </a:schemeClr>
                </a:solidFill>
              </a:rPr>
              <a:t>Pastureland Management Activities:</a:t>
            </a:r>
          </a:p>
          <a:p>
            <a:pPr lvl="1"/>
            <a:r>
              <a:rPr lang="en-US" sz="2000" dirty="0">
                <a:solidFill>
                  <a:schemeClr val="tx2">
                    <a:lumMod val="50000"/>
                  </a:schemeClr>
                </a:solidFill>
              </a:rPr>
              <a:t>Herders of “</a:t>
            </a:r>
            <a:r>
              <a:rPr lang="en-US" sz="2000" dirty="0" err="1">
                <a:solidFill>
                  <a:schemeClr val="tx2">
                    <a:lumMod val="50000"/>
                  </a:schemeClr>
                </a:solidFill>
              </a:rPr>
              <a:t>Khandgait</a:t>
            </a:r>
            <a:r>
              <a:rPr lang="en-US" sz="2000" dirty="0">
                <a:solidFill>
                  <a:schemeClr val="tx2">
                    <a:lumMod val="50000"/>
                  </a:schemeClr>
                </a:solidFill>
              </a:rPr>
              <a:t> bag” calculated the pasture risk fund at 100 MNT (0.035 USD) per sheep according to the pasture risk fund regulations “</a:t>
            </a:r>
            <a:r>
              <a:rPr lang="en-US" sz="2000" dirty="0" err="1">
                <a:solidFill>
                  <a:schemeClr val="tx2">
                    <a:lumMod val="50000"/>
                  </a:schemeClr>
                </a:solidFill>
              </a:rPr>
              <a:t>Bichigt</a:t>
            </a:r>
            <a:r>
              <a:rPr lang="en-US" sz="2000" dirty="0">
                <a:solidFill>
                  <a:schemeClr val="tx2">
                    <a:lumMod val="50000"/>
                  </a:schemeClr>
                </a:solidFill>
              </a:rPr>
              <a:t> </a:t>
            </a:r>
            <a:r>
              <a:rPr lang="en-US" sz="2000" dirty="0" err="1">
                <a:solidFill>
                  <a:schemeClr val="tx2">
                    <a:lumMod val="50000"/>
                  </a:schemeClr>
                </a:solidFill>
              </a:rPr>
              <a:t>Khad</a:t>
            </a:r>
            <a:r>
              <a:rPr lang="en-US" sz="2000" dirty="0">
                <a:solidFill>
                  <a:schemeClr val="tx2">
                    <a:lumMod val="50000"/>
                  </a:schemeClr>
                </a:solidFill>
              </a:rPr>
              <a:t>” rehabilitated and fixed the a 16 m long and 8 m wide hay storage facility in the bag center with money raised by the PUGs. </a:t>
            </a:r>
          </a:p>
          <a:p>
            <a:pPr lvl="1"/>
            <a:r>
              <a:rPr lang="en-US" sz="2000" dirty="0">
                <a:solidFill>
                  <a:schemeClr val="tx2">
                    <a:lumMod val="50000"/>
                  </a:schemeClr>
                </a:solidFill>
              </a:rPr>
              <a:t>Risk fund regulations are being discussed and approved by the </a:t>
            </a:r>
            <a:r>
              <a:rPr lang="en-US" sz="2000" dirty="0" err="1">
                <a:solidFill>
                  <a:schemeClr val="tx2">
                    <a:lumMod val="50000"/>
                  </a:schemeClr>
                </a:solidFill>
              </a:rPr>
              <a:t>Khandgait</a:t>
            </a:r>
            <a:r>
              <a:rPr lang="en-US" sz="2000" dirty="0">
                <a:solidFill>
                  <a:schemeClr val="tx2">
                    <a:lumMod val="50000"/>
                  </a:schemeClr>
                </a:solidFill>
              </a:rPr>
              <a:t> </a:t>
            </a:r>
            <a:r>
              <a:rPr lang="en-US" sz="2000" dirty="0" err="1">
                <a:solidFill>
                  <a:schemeClr val="tx2">
                    <a:lumMod val="50000"/>
                  </a:schemeClr>
                </a:solidFill>
              </a:rPr>
              <a:t>bagh</a:t>
            </a:r>
            <a:r>
              <a:rPr lang="en-US" sz="2000" dirty="0">
                <a:solidFill>
                  <a:schemeClr val="tx2">
                    <a:lumMod val="50000"/>
                  </a:schemeClr>
                </a:solidFill>
              </a:rPr>
              <a:t> Citizens' Public Meeting.</a:t>
            </a:r>
          </a:p>
          <a:p>
            <a:pPr lvl="1"/>
            <a:r>
              <a:rPr lang="en-US" sz="2000" dirty="0">
                <a:solidFill>
                  <a:schemeClr val="tx2">
                    <a:lumMod val="50000"/>
                  </a:schemeClr>
                </a:solidFill>
              </a:rPr>
              <a:t>From 2019, in order to adjust the number of livestock to the carrying capacity of pastures, herders sign an agreement with the “Meat Market” company every year, organize livestock meat preparation, sell excess livestock from pasture carrying capacity into the market, and support herders' incomes.</a:t>
            </a:r>
          </a:p>
          <a:p>
            <a:pPr lvl="1"/>
            <a:endParaRPr lang="en-US" sz="2100" dirty="0">
              <a:solidFill>
                <a:schemeClr val="tx2">
                  <a:lumMod val="50000"/>
                </a:schemeClr>
              </a:solidFill>
            </a:endParaRPr>
          </a:p>
          <a:p>
            <a:pPr marL="411480" lvl="1" indent="0">
              <a:buNone/>
            </a:pPr>
            <a:r>
              <a:rPr lang="en-US" sz="1800" dirty="0">
                <a:solidFill>
                  <a:schemeClr val="tx2">
                    <a:lumMod val="50000"/>
                  </a:schemeClr>
                </a:solidFill>
              </a:rPr>
              <a:t>				</a:t>
            </a:r>
          </a:p>
        </p:txBody>
      </p:sp>
    </p:spTree>
    <p:extLst>
      <p:ext uri="{BB962C8B-B14F-4D97-AF65-F5344CB8AC3E}">
        <p14:creationId xmlns:p14="http://schemas.microsoft.com/office/powerpoint/2010/main" val="68236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6265762" y="768642"/>
            <a:ext cx="4398379" cy="4008631"/>
          </a:xfrm>
        </p:spPr>
        <p:txBody>
          <a:bodyPr>
            <a:normAutofit/>
          </a:bodyPr>
          <a:lstStyle/>
          <a:p>
            <a:r>
              <a:rPr lang="en-US" sz="1400" b="1" dirty="0">
                <a:solidFill>
                  <a:schemeClr val="tx2">
                    <a:lumMod val="50000"/>
                  </a:schemeClr>
                </a:solidFill>
              </a:rPr>
              <a:t>Pastureland Management Activities (cont.):</a:t>
            </a:r>
          </a:p>
          <a:p>
            <a:pPr lvl="1"/>
            <a:r>
              <a:rPr lang="en-US" sz="1400" dirty="0">
                <a:solidFill>
                  <a:schemeClr val="tx2">
                    <a:lumMod val="50000"/>
                  </a:schemeClr>
                </a:solidFill>
              </a:rPr>
              <a:t>In 2020, he established a herder cooperative called “</a:t>
            </a:r>
            <a:r>
              <a:rPr lang="en-US" sz="1400" dirty="0" err="1">
                <a:solidFill>
                  <a:schemeClr val="tx2">
                    <a:lumMod val="50000"/>
                  </a:schemeClr>
                </a:solidFill>
              </a:rPr>
              <a:t>Yamaat</a:t>
            </a:r>
            <a:r>
              <a:rPr lang="en-US" sz="1400" dirty="0">
                <a:solidFill>
                  <a:schemeClr val="tx2">
                    <a:lumMod val="50000"/>
                  </a:schemeClr>
                </a:solidFill>
              </a:rPr>
              <a:t> </a:t>
            </a:r>
            <a:r>
              <a:rPr lang="en-US" sz="1400" dirty="0" err="1">
                <a:solidFill>
                  <a:schemeClr val="tx2">
                    <a:lumMod val="50000"/>
                  </a:schemeClr>
                </a:solidFill>
              </a:rPr>
              <a:t>Aarag</a:t>
            </a:r>
            <a:r>
              <a:rPr lang="en-US" sz="1400" dirty="0">
                <a:solidFill>
                  <a:schemeClr val="tx2">
                    <a:lumMod val="50000"/>
                  </a:schemeClr>
                </a:solidFill>
              </a:rPr>
              <a:t> </a:t>
            </a:r>
            <a:r>
              <a:rPr lang="en-US" sz="1400" dirty="0" err="1">
                <a:solidFill>
                  <a:schemeClr val="tx2">
                    <a:lumMod val="50000"/>
                  </a:schemeClr>
                </a:solidFill>
              </a:rPr>
              <a:t>Uul</a:t>
            </a:r>
            <a:r>
              <a:rPr lang="en-US" sz="1400" dirty="0">
                <a:solidFill>
                  <a:schemeClr val="tx2">
                    <a:lumMod val="50000"/>
                  </a:schemeClr>
                </a:solidFill>
              </a:rPr>
              <a:t>” and successfully established skin and leather tannery. This is making a valuable contribution to use sheepskins profitably and increase income which was previously discarded by herders.</a:t>
            </a:r>
          </a:p>
          <a:p>
            <a:pPr lvl="1"/>
            <a:r>
              <a:rPr lang="en-US" sz="1400" dirty="0">
                <a:solidFill>
                  <a:schemeClr val="tx2">
                    <a:lumMod val="50000"/>
                  </a:schemeClr>
                </a:solidFill>
              </a:rPr>
              <a:t>In addition, 3 million MNT was spent to protect the source of the Teel spring by fencing 72m^2 of land. More than 15,000 livestock from 20-30 households is watered from this spring in summer and autumn.</a:t>
            </a:r>
          </a:p>
          <a:p>
            <a:pPr lvl="1"/>
            <a:r>
              <a:rPr lang="en-US" sz="1400" dirty="0">
                <a:solidFill>
                  <a:schemeClr val="tx2">
                    <a:lumMod val="50000"/>
                  </a:schemeClr>
                </a:solidFill>
              </a:rPr>
              <a:t>One of the measures to improve pastures is to spread manure on pastures, which is conducted every year.				</a:t>
            </a:r>
          </a:p>
        </p:txBody>
      </p:sp>
      <p:sp>
        <p:nvSpPr>
          <p:cNvPr id="7" name="Title 1">
            <a:extLst>
              <a:ext uri="{FF2B5EF4-FFF2-40B4-BE49-F238E27FC236}">
                <a16:creationId xmlns:a16="http://schemas.microsoft.com/office/drawing/2014/main" id="{781A5387-15BA-014F-AF83-6A725B3682FE}"/>
              </a:ext>
            </a:extLst>
          </p:cNvPr>
          <p:cNvSpPr>
            <a:spLocks noGrp="1"/>
          </p:cNvSpPr>
          <p:nvPr>
            <p:ph type="title"/>
          </p:nvPr>
        </p:nvSpPr>
        <p:spPr>
          <a:xfrm>
            <a:off x="6198478" y="83975"/>
            <a:ext cx="4653023" cy="373225"/>
          </a:xfrm>
        </p:spPr>
        <p:txBody>
          <a:bodyPr>
            <a:normAutofit fontScale="90000"/>
          </a:bodyPr>
          <a:lstStyle/>
          <a:p>
            <a:r>
              <a:rPr lang="en-US" sz="1800" b="1" dirty="0"/>
              <a:t>“</a:t>
            </a:r>
            <a:r>
              <a:rPr lang="en-US" sz="1800" b="1" dirty="0" err="1"/>
              <a:t>Bichigt</a:t>
            </a:r>
            <a:r>
              <a:rPr lang="en-US" sz="1800" b="1" dirty="0"/>
              <a:t> </a:t>
            </a:r>
            <a:r>
              <a:rPr lang="en-US" sz="1800" b="1" dirty="0" err="1"/>
              <a:t>Khad</a:t>
            </a:r>
            <a:r>
              <a:rPr lang="en-US" sz="1800" b="1" dirty="0"/>
              <a:t>” Pasture User Group (cont.)</a:t>
            </a:r>
          </a:p>
        </p:txBody>
      </p:sp>
    </p:spTree>
    <p:extLst>
      <p:ext uri="{BB962C8B-B14F-4D97-AF65-F5344CB8AC3E}">
        <p14:creationId xmlns:p14="http://schemas.microsoft.com/office/powerpoint/2010/main" val="46412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820731" y="1086857"/>
            <a:ext cx="3608004" cy="2647611"/>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6315456" y="92666"/>
            <a:ext cx="4406096" cy="381596"/>
          </a:xfrm>
        </p:spPr>
        <p:txBody>
          <a:bodyPr>
            <a:normAutofit/>
          </a:bodyPr>
          <a:lstStyle/>
          <a:p>
            <a:r>
              <a:rPr lang="en-US" sz="1800" b="1" dirty="0"/>
              <a:t>“</a:t>
            </a:r>
            <a:r>
              <a:rPr lang="en-US" sz="1800" b="1" dirty="0" err="1"/>
              <a:t>Sary</a:t>
            </a:r>
            <a:r>
              <a:rPr lang="en-US" sz="1800" b="1" dirty="0"/>
              <a:t> </a:t>
            </a:r>
            <a:r>
              <a:rPr lang="en-US" sz="1800" b="1" dirty="0" err="1"/>
              <a:t>Bulak</a:t>
            </a:r>
            <a:r>
              <a:rPr lang="en-US" sz="1800" b="1" dirty="0"/>
              <a:t>” Pasture User Union</a:t>
            </a:r>
          </a:p>
        </p:txBody>
      </p:sp>
      <p:sp>
        <p:nvSpPr>
          <p:cNvPr id="4" name="Content Placeholder 2"/>
          <p:cNvSpPr txBox="1">
            <a:spLocks/>
          </p:cNvSpPr>
          <p:nvPr/>
        </p:nvSpPr>
        <p:spPr>
          <a:xfrm>
            <a:off x="5832389" y="2249424"/>
            <a:ext cx="4769708" cy="4325112"/>
          </a:xfrm>
          <a:prstGeom prst="rect">
            <a:avLst/>
          </a:prstGeom>
        </p:spPr>
        <p:txBody>
          <a:bodyPr vert="horz">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Font typeface="Georgia"/>
              <a:buNone/>
            </a:pPr>
            <a:endParaRPr lang="en-US" dirty="0"/>
          </a:p>
        </p:txBody>
      </p:sp>
      <p:sp>
        <p:nvSpPr>
          <p:cNvPr id="5" name="Content Placeholder 2"/>
          <p:cNvSpPr txBox="1">
            <a:spLocks/>
          </p:cNvSpPr>
          <p:nvPr/>
        </p:nvSpPr>
        <p:spPr>
          <a:xfrm>
            <a:off x="6087291" y="1086857"/>
            <a:ext cx="4769709" cy="3839706"/>
          </a:xfrm>
          <a:prstGeom prst="rect">
            <a:avLst/>
          </a:prstGeom>
        </p:spPr>
        <p:txBody>
          <a:bodyPr vert="horz">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en-US" sz="1400" dirty="0">
                <a:solidFill>
                  <a:schemeClr val="tx2">
                    <a:lumMod val="50000"/>
                  </a:schemeClr>
                </a:solidFill>
              </a:rPr>
              <a:t>7043 community member in total, 50% women, 20% youth</a:t>
            </a:r>
          </a:p>
          <a:p>
            <a:r>
              <a:rPr lang="en-US" sz="1400" dirty="0">
                <a:solidFill>
                  <a:schemeClr val="tx2">
                    <a:lumMod val="50000"/>
                  </a:schemeClr>
                </a:solidFill>
              </a:rPr>
              <a:t>The total area of pastures in the community is 4534 hectares, of which 1219 are summer pastures, 1398 are spring pastures, and 1917 are winter pastures. </a:t>
            </a:r>
          </a:p>
          <a:p>
            <a:r>
              <a:rPr lang="en-US" sz="1400" dirty="0">
                <a:solidFill>
                  <a:schemeClr val="tx2">
                    <a:lumMod val="50000"/>
                  </a:schemeClr>
                </a:solidFill>
              </a:rPr>
              <a:t>Pasture committee’s members - 14 people, 9 of them are women.</a:t>
            </a:r>
          </a:p>
        </p:txBody>
      </p:sp>
      <p:sp>
        <p:nvSpPr>
          <p:cNvPr id="7" name="TextBox 6"/>
          <p:cNvSpPr txBox="1"/>
          <p:nvPr/>
        </p:nvSpPr>
        <p:spPr>
          <a:xfrm>
            <a:off x="1214846" y="3877700"/>
            <a:ext cx="4744994" cy="307777"/>
          </a:xfrm>
          <a:prstGeom prst="rect">
            <a:avLst/>
          </a:prstGeom>
          <a:noFill/>
        </p:spPr>
        <p:txBody>
          <a:bodyPr wrap="square" rtlCol="0">
            <a:spAutoFit/>
          </a:bodyPr>
          <a:lstStyle/>
          <a:p>
            <a:pPr algn="ctr"/>
            <a:r>
              <a:rPr lang="en-US" sz="1400" i="1" dirty="0">
                <a:solidFill>
                  <a:schemeClr val="tx2">
                    <a:lumMod val="50000"/>
                  </a:schemeClr>
                </a:solidFill>
              </a:rPr>
              <a:t>Community leader: Ms. </a:t>
            </a:r>
            <a:r>
              <a:rPr lang="en-US" sz="1400" i="1" dirty="0" err="1">
                <a:solidFill>
                  <a:schemeClr val="tx2">
                    <a:lumMod val="50000"/>
                  </a:schemeClr>
                </a:solidFill>
              </a:rPr>
              <a:t>Guljan</a:t>
            </a:r>
            <a:r>
              <a:rPr lang="en-US" sz="1400" i="1" dirty="0">
                <a:solidFill>
                  <a:schemeClr val="tx2">
                    <a:lumMod val="50000"/>
                  </a:schemeClr>
                </a:solidFill>
              </a:rPr>
              <a:t> </a:t>
            </a:r>
            <a:r>
              <a:rPr lang="en-US" sz="1400" i="1" dirty="0" err="1">
                <a:solidFill>
                  <a:schemeClr val="tx2">
                    <a:lumMod val="50000"/>
                  </a:schemeClr>
                </a:solidFill>
              </a:rPr>
              <a:t>Asanova</a:t>
            </a:r>
            <a:r>
              <a:rPr lang="en-US" sz="1400" i="1" dirty="0">
                <a:solidFill>
                  <a:schemeClr val="tx2">
                    <a:lumMod val="50000"/>
                  </a:schemeClr>
                </a:solidFill>
              </a:rPr>
              <a:t> </a:t>
            </a:r>
          </a:p>
        </p:txBody>
      </p:sp>
    </p:spTree>
    <p:extLst>
      <p:ext uri="{BB962C8B-B14F-4D97-AF65-F5344CB8AC3E}">
        <p14:creationId xmlns:p14="http://schemas.microsoft.com/office/powerpoint/2010/main" val="330867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6265762" y="856526"/>
            <a:ext cx="4595071" cy="4200665"/>
          </a:xfrm>
        </p:spPr>
        <p:txBody>
          <a:bodyPr>
            <a:normAutofit/>
          </a:bodyPr>
          <a:lstStyle/>
          <a:p>
            <a:r>
              <a:rPr lang="en-US" sz="1400" b="1" dirty="0">
                <a:solidFill>
                  <a:schemeClr val="tx2">
                    <a:lumMod val="50000"/>
                  </a:schemeClr>
                </a:solidFill>
              </a:rPr>
              <a:t>Pastureland Management Activities:</a:t>
            </a:r>
          </a:p>
          <a:p>
            <a:pPr lvl="1"/>
            <a:r>
              <a:rPr lang="en-US" sz="1400" dirty="0">
                <a:solidFill>
                  <a:schemeClr val="tx2">
                    <a:lumMod val="50000"/>
                  </a:schemeClr>
                </a:solidFill>
              </a:rPr>
              <a:t>Effective seasonal rotation of pastures planned and regular mobility of livestock on the territory, change of pasture areas according to the level of degradation, measures to restore the livestock of pedigree animals, conservation and development of breeds, restoration of degraded pastures, improvement of the population's access to water resources, conservation, and growth forest cover, effective interaction with the local population, community mobilization, improvement of the cover of local grazing areas. </a:t>
            </a:r>
          </a:p>
          <a:p>
            <a:pPr marL="411480" lvl="1" indent="0">
              <a:buNone/>
            </a:pPr>
            <a:r>
              <a:rPr lang="en-US" sz="1400" dirty="0">
                <a:solidFill>
                  <a:schemeClr val="tx2">
                    <a:lumMod val="50000"/>
                  </a:schemeClr>
                </a:solidFill>
              </a:rPr>
              <a:t>				</a:t>
            </a:r>
          </a:p>
        </p:txBody>
      </p:sp>
      <p:sp>
        <p:nvSpPr>
          <p:cNvPr id="6" name="Title 1">
            <a:extLst>
              <a:ext uri="{FF2B5EF4-FFF2-40B4-BE49-F238E27FC236}">
                <a16:creationId xmlns:a16="http://schemas.microsoft.com/office/drawing/2014/main" id="{ED3CF022-5690-F94A-8F14-608288CBDD53}"/>
              </a:ext>
            </a:extLst>
          </p:cNvPr>
          <p:cNvSpPr txBox="1">
            <a:spLocks/>
          </p:cNvSpPr>
          <p:nvPr/>
        </p:nvSpPr>
        <p:spPr>
          <a:xfrm>
            <a:off x="6315456" y="92666"/>
            <a:ext cx="4406096" cy="381596"/>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t>“</a:t>
            </a:r>
            <a:r>
              <a:rPr lang="en-US" sz="1800" b="1" dirty="0" err="1"/>
              <a:t>Sary</a:t>
            </a:r>
            <a:r>
              <a:rPr lang="en-US" sz="1800" b="1" dirty="0"/>
              <a:t> </a:t>
            </a:r>
            <a:r>
              <a:rPr lang="en-US" sz="1800" b="1" dirty="0" err="1"/>
              <a:t>Bulak</a:t>
            </a:r>
            <a:r>
              <a:rPr lang="en-US" sz="1800" b="1" dirty="0"/>
              <a:t>” Pasture User Union(cont.)</a:t>
            </a:r>
          </a:p>
        </p:txBody>
      </p:sp>
    </p:spTree>
    <p:extLst>
      <p:ext uri="{BB962C8B-B14F-4D97-AF65-F5344CB8AC3E}">
        <p14:creationId xmlns:p14="http://schemas.microsoft.com/office/powerpoint/2010/main" val="362468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6096000" y="778472"/>
            <a:ext cx="4839478" cy="5314418"/>
          </a:xfrm>
        </p:spPr>
        <p:txBody>
          <a:bodyPr>
            <a:noAutofit/>
          </a:bodyPr>
          <a:lstStyle/>
          <a:p>
            <a:r>
              <a:rPr lang="en-US" sz="1300" b="1" dirty="0">
                <a:solidFill>
                  <a:schemeClr val="tx2">
                    <a:lumMod val="50000"/>
                  </a:schemeClr>
                </a:solidFill>
              </a:rPr>
              <a:t>Pastureland Management Activities (cont.):</a:t>
            </a:r>
          </a:p>
          <a:p>
            <a:pPr lvl="1">
              <a:buFont typeface="Wingdings" panose="05000000000000000000" pitchFamily="2" charset="2"/>
              <a:buChar char="Ø"/>
            </a:pPr>
            <a:r>
              <a:rPr lang="en-US" sz="1300" dirty="0">
                <a:solidFill>
                  <a:schemeClr val="tx2">
                    <a:lumMod val="50000"/>
                  </a:schemeClr>
                </a:solidFill>
              </a:rPr>
              <a:t>The average level of degradation is 38%, however, according to the results of the work of the Pasture Committee, more than half of these lands have been restored. </a:t>
            </a:r>
          </a:p>
          <a:p>
            <a:pPr lvl="1">
              <a:buFont typeface="Wingdings" panose="05000000000000000000" pitchFamily="2" charset="2"/>
              <a:buChar char="Ø"/>
            </a:pPr>
            <a:r>
              <a:rPr lang="en-US" sz="1300" dirty="0">
                <a:solidFill>
                  <a:schemeClr val="tx2">
                    <a:lumMod val="50000"/>
                  </a:schemeClr>
                </a:solidFill>
              </a:rPr>
              <a:t>This was done through the implementation of a strategic plan for effective management, use, and planning of pastures, which was developed by the pasture committee, discussed with the local community, and approved by local MPs.</a:t>
            </a:r>
          </a:p>
          <a:p>
            <a:pPr lvl="1">
              <a:buFont typeface="Wingdings" panose="05000000000000000000" pitchFamily="2" charset="2"/>
              <a:buChar char="Ø"/>
            </a:pPr>
            <a:r>
              <a:rPr lang="en-US" sz="1300" b="1" dirty="0">
                <a:solidFill>
                  <a:schemeClr val="tx2">
                    <a:lumMod val="50000"/>
                  </a:schemeClr>
                </a:solidFill>
              </a:rPr>
              <a:t>Result: </a:t>
            </a:r>
            <a:r>
              <a:rPr lang="en-US" sz="1300" dirty="0">
                <a:solidFill>
                  <a:schemeClr val="tx2">
                    <a:lumMod val="50000"/>
                  </a:schemeClr>
                </a:solidFill>
              </a:rPr>
              <a:t>All pasture areas are used according to the planned system of livestock mobility and are not subject to congestion, trampling, and degradation</a:t>
            </a:r>
          </a:p>
          <a:p>
            <a:pPr lvl="1">
              <a:buFont typeface="Wingdings" panose="05000000000000000000" pitchFamily="2" charset="2"/>
              <a:buChar char="Ø"/>
            </a:pPr>
            <a:r>
              <a:rPr lang="en-US" sz="1300" dirty="0">
                <a:solidFill>
                  <a:schemeClr val="tx2">
                    <a:lumMod val="50000"/>
                  </a:schemeClr>
                </a:solidFill>
              </a:rPr>
              <a:t>To the restoration of forest cover; unique nurseries have been created for the cultivation of pasture trees, including the Tien Shan spruce, where the grown seedlings are subsequently planted on the territory of remote pastures, thereby creating conditions for the natural reproduction of these trees.</a:t>
            </a:r>
          </a:p>
          <a:p>
            <a:pPr lvl="1">
              <a:buFont typeface="Wingdings" panose="05000000000000000000" pitchFamily="2" charset="2"/>
              <a:buChar char="Ø"/>
            </a:pPr>
            <a:r>
              <a:rPr lang="en-US" sz="1300" dirty="0">
                <a:solidFill>
                  <a:schemeClr val="tx2">
                    <a:lumMod val="50000"/>
                  </a:schemeClr>
                </a:solidFill>
              </a:rPr>
              <a:t>Past 10 years more than 80 hectares of land have been planted with seedlings, mainly on the slopes of hills and mountains </a:t>
            </a:r>
          </a:p>
          <a:p>
            <a:pPr marL="411480" lvl="1" indent="0">
              <a:buNone/>
            </a:pPr>
            <a:endParaRPr lang="en-US" sz="1300" dirty="0">
              <a:solidFill>
                <a:schemeClr val="tx2">
                  <a:lumMod val="50000"/>
                </a:schemeClr>
              </a:solidFill>
            </a:endParaRPr>
          </a:p>
          <a:p>
            <a:pPr marL="704088" lvl="2" indent="0">
              <a:buNone/>
            </a:pPr>
            <a:r>
              <a:rPr lang="en-US" sz="1300" dirty="0">
                <a:solidFill>
                  <a:schemeClr val="tx2">
                    <a:lumMod val="50000"/>
                  </a:schemeClr>
                </a:solidFill>
              </a:rPr>
              <a:t>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507259" y="778472"/>
            <a:ext cx="4059344" cy="2347393"/>
          </a:xfrm>
          <a:prstGeom prst="rect">
            <a:avLst/>
          </a:prstGeom>
          <a:ln>
            <a:noFill/>
          </a:ln>
          <a:effectLst>
            <a:outerShdw blurRad="292100" dist="139700" dir="2700000" algn="tl" rotWithShape="0">
              <a:srgbClr val="333333">
                <a:alpha val="65000"/>
              </a:srgbClr>
            </a:outerShdw>
          </a:effec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r="32399"/>
          <a:stretch/>
        </p:blipFill>
        <p:spPr bwMode="auto">
          <a:xfrm>
            <a:off x="3652079" y="3336560"/>
            <a:ext cx="1914524" cy="180069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rot="5400000">
            <a:off x="1564172" y="3279647"/>
            <a:ext cx="1800698" cy="1914524"/>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DA524060-D49B-574A-AF49-7260B419899C}"/>
              </a:ext>
            </a:extLst>
          </p:cNvPr>
          <p:cNvSpPr txBox="1">
            <a:spLocks/>
          </p:cNvSpPr>
          <p:nvPr/>
        </p:nvSpPr>
        <p:spPr>
          <a:xfrm>
            <a:off x="6315456" y="92666"/>
            <a:ext cx="4406096" cy="381596"/>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t>“</a:t>
            </a:r>
            <a:r>
              <a:rPr lang="en-US" sz="1800" b="1" dirty="0" err="1"/>
              <a:t>Sary</a:t>
            </a:r>
            <a:r>
              <a:rPr lang="en-US" sz="1800" b="1" dirty="0"/>
              <a:t> </a:t>
            </a:r>
            <a:r>
              <a:rPr lang="en-US" sz="1800" b="1" dirty="0" err="1"/>
              <a:t>Bulak</a:t>
            </a:r>
            <a:r>
              <a:rPr lang="en-US" sz="1800" b="1" dirty="0"/>
              <a:t>” Pasture User Union(cont.)</a:t>
            </a:r>
          </a:p>
        </p:txBody>
      </p:sp>
    </p:spTree>
    <p:extLst>
      <p:ext uri="{BB962C8B-B14F-4D97-AF65-F5344CB8AC3E}">
        <p14:creationId xmlns:p14="http://schemas.microsoft.com/office/powerpoint/2010/main" val="391544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1081</TotalTime>
  <Words>1967</Words>
  <Application>Microsoft Macintosh PowerPoint</Application>
  <PresentationFormat>Widescreen</PresentationFormat>
  <Paragraphs>152</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Georgia</vt:lpstr>
      <vt:lpstr>Wingdings</vt:lpstr>
      <vt:lpstr>Wingdings 2</vt:lpstr>
      <vt:lpstr>Austin</vt:lpstr>
      <vt:lpstr>Award  for Sustainable Pasture Management and  Conserving Rangelands 2021</vt:lpstr>
      <vt:lpstr>Award Winners</vt:lpstr>
      <vt:lpstr>“Bichigt Khad” Pasture User Group</vt:lpstr>
      <vt:lpstr>“Bichigt Khad” Pasture User Group (cont.)</vt:lpstr>
      <vt:lpstr>“Bichigt Khad” Pasture User Group (cont.)</vt:lpstr>
      <vt:lpstr>“Bichigt Khad” Pasture User Group (cont.)</vt:lpstr>
      <vt:lpstr>“Sary Bulak” Pasture User Union</vt:lpstr>
      <vt:lpstr>PowerPoint Presentation</vt:lpstr>
      <vt:lpstr>PowerPoint Presentation</vt:lpstr>
      <vt:lpstr>PowerPoint Presentation</vt:lpstr>
      <vt:lpstr>PowerPoint Presentation</vt:lpstr>
      <vt:lpstr>“Aduunchuluun” Pasture User Group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Award for Sustainable Pasture Management and for Conserving Rangelands 2021</dc:title>
  <dc:creator>Beki</dc:creator>
  <cp:lastModifiedBy>Uyanga Mendbayar</cp:lastModifiedBy>
  <cp:revision>18</cp:revision>
  <dcterms:created xsi:type="dcterms:W3CDTF">2021-10-20T09:08:32Z</dcterms:created>
  <dcterms:modified xsi:type="dcterms:W3CDTF">2021-12-10T15:26:52Z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